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7"/>
  </p:handoutMasterIdLst>
  <p:sldIdLst>
    <p:sldId id="260" r:id="rId2"/>
    <p:sldId id="275" r:id="rId3"/>
    <p:sldId id="259" r:id="rId4"/>
    <p:sldId id="267" r:id="rId5"/>
    <p:sldId id="276" r:id="rId6"/>
    <p:sldId id="277" r:id="rId7"/>
    <p:sldId id="278" r:id="rId8"/>
    <p:sldId id="281" r:id="rId9"/>
    <p:sldId id="272" r:id="rId10"/>
    <p:sldId id="274" r:id="rId11"/>
    <p:sldId id="279" r:id="rId12"/>
    <p:sldId id="273" r:id="rId13"/>
    <p:sldId id="265" r:id="rId14"/>
    <p:sldId id="261" r:id="rId15"/>
  </p:sldIdLst>
  <p:sldSz cx="21599525" cy="10799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8">
          <p15:clr>
            <a:srgbClr val="A4A3A4"/>
          </p15:clr>
        </p15:guide>
        <p15:guide id="2" pos="680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02"/>
    <p:restoredTop sz="94620"/>
  </p:normalViewPr>
  <p:slideViewPr>
    <p:cSldViewPr snapToGrid="0" snapToObjects="1">
      <p:cViewPr varScale="1">
        <p:scale>
          <a:sx n="47" d="100"/>
          <a:sy n="47" d="100"/>
        </p:scale>
        <p:origin x="91" y="182"/>
      </p:cViewPr>
      <p:guideLst>
        <p:guide orient="horz" pos="3378"/>
        <p:guide pos="6803"/>
      </p:guideLst>
    </p:cSldViewPr>
  </p:slideViewPr>
  <p:notesTextViewPr>
    <p:cViewPr>
      <p:scale>
        <a:sx n="1" d="1"/>
        <a:sy n="1" d="1"/>
      </p:scale>
      <p:origin x="0" y="0"/>
    </p:cViewPr>
  </p:notesTextViewPr>
  <p:notesViewPr>
    <p:cSldViewPr snapToGrid="0" snapToObjects="1">
      <p:cViewPr varScale="1">
        <p:scale>
          <a:sx n="64" d="100"/>
          <a:sy n="64" d="100"/>
        </p:scale>
        <p:origin x="3115"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D6E741-6364-ED44-8F6D-7B779087E139}" type="slidenum">
              <a:rPr kumimoji="1" lang="zh-CN" altLang="en-US" smtClean="0"/>
              <a:t>‹#›</a:t>
            </a:fld>
            <a:endParaRPr kumimoji="1" lang="zh-CN" altLang="en-US"/>
          </a:p>
        </p:txBody>
      </p:sp>
      <p:sp>
        <p:nvSpPr>
          <p:cNvPr id="6" name="日期占位符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F06073-A145-4777-8CE6-72EE833FDA6B}" type="datetimeFigureOut">
              <a:rPr lang="zh-CN" altLang="en-US" smtClean="0"/>
              <a:t>2019/10/21</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3F0DE-7159-384A-BFBD-699F0596B6A6}" type="datetimeFigureOut">
              <a:rPr kumimoji="1" lang="zh-CN" altLang="en-US" smtClean="0"/>
              <a:t>2019/10/21</a:t>
            </a:fld>
            <a:endParaRPr kumimoji="1"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DB84C-6752-2444-BF9F-AE1C43C53BCC}"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1555115" rtl="0" eaLnBrk="1" latinLnBrk="0" hangingPunct="1">
      <a:defRPr sz="2040" kern="1200">
        <a:solidFill>
          <a:schemeClr val="tx1"/>
        </a:solidFill>
        <a:latin typeface="+mn-lt"/>
        <a:ea typeface="+mn-ea"/>
        <a:cs typeface="+mn-cs"/>
      </a:defRPr>
    </a:lvl1pPr>
    <a:lvl2pPr marL="777875" algn="l" defTabSz="1555115" rtl="0" eaLnBrk="1" latinLnBrk="0" hangingPunct="1">
      <a:defRPr sz="2040" kern="1200">
        <a:solidFill>
          <a:schemeClr val="tx1"/>
        </a:solidFill>
        <a:latin typeface="+mn-lt"/>
        <a:ea typeface="+mn-ea"/>
        <a:cs typeface="+mn-cs"/>
      </a:defRPr>
    </a:lvl2pPr>
    <a:lvl3pPr marL="1555115" algn="l" defTabSz="1555115" rtl="0" eaLnBrk="1" latinLnBrk="0" hangingPunct="1">
      <a:defRPr sz="2040" kern="1200">
        <a:solidFill>
          <a:schemeClr val="tx1"/>
        </a:solidFill>
        <a:latin typeface="+mn-lt"/>
        <a:ea typeface="+mn-ea"/>
        <a:cs typeface="+mn-cs"/>
      </a:defRPr>
    </a:lvl3pPr>
    <a:lvl4pPr marL="2332990" algn="l" defTabSz="1555115" rtl="0" eaLnBrk="1" latinLnBrk="0" hangingPunct="1">
      <a:defRPr sz="2040" kern="1200">
        <a:solidFill>
          <a:schemeClr val="tx1"/>
        </a:solidFill>
        <a:latin typeface="+mn-lt"/>
        <a:ea typeface="+mn-ea"/>
        <a:cs typeface="+mn-cs"/>
      </a:defRPr>
    </a:lvl4pPr>
    <a:lvl5pPr marL="3110230" algn="l" defTabSz="1555115" rtl="0" eaLnBrk="1" latinLnBrk="0" hangingPunct="1">
      <a:defRPr sz="2040" kern="1200">
        <a:solidFill>
          <a:schemeClr val="tx1"/>
        </a:solidFill>
        <a:latin typeface="+mn-lt"/>
        <a:ea typeface="+mn-ea"/>
        <a:cs typeface="+mn-cs"/>
      </a:defRPr>
    </a:lvl5pPr>
    <a:lvl6pPr marL="3888105" algn="l" defTabSz="1555115" rtl="0" eaLnBrk="1" latinLnBrk="0" hangingPunct="1">
      <a:defRPr sz="2040" kern="1200">
        <a:solidFill>
          <a:schemeClr val="tx1"/>
        </a:solidFill>
        <a:latin typeface="+mn-lt"/>
        <a:ea typeface="+mn-ea"/>
        <a:cs typeface="+mn-cs"/>
      </a:defRPr>
    </a:lvl6pPr>
    <a:lvl7pPr marL="4665345" algn="l" defTabSz="1555115" rtl="0" eaLnBrk="1" latinLnBrk="0" hangingPunct="1">
      <a:defRPr sz="2040" kern="1200">
        <a:solidFill>
          <a:schemeClr val="tx1"/>
        </a:solidFill>
        <a:latin typeface="+mn-lt"/>
        <a:ea typeface="+mn-ea"/>
        <a:cs typeface="+mn-cs"/>
      </a:defRPr>
    </a:lvl7pPr>
    <a:lvl8pPr marL="5443220" algn="l" defTabSz="1555115" rtl="0" eaLnBrk="1" latinLnBrk="0" hangingPunct="1">
      <a:defRPr sz="2040" kern="1200">
        <a:solidFill>
          <a:schemeClr val="tx1"/>
        </a:solidFill>
        <a:latin typeface="+mn-lt"/>
        <a:ea typeface="+mn-ea"/>
        <a:cs typeface="+mn-cs"/>
      </a:defRPr>
    </a:lvl8pPr>
    <a:lvl9pPr marL="6220460" algn="l" defTabSz="1555115" rtl="0" eaLnBrk="1" latinLnBrk="0" hangingPunct="1">
      <a:defRPr sz="204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5DB84C-6752-2444-BF9F-AE1C43C53BCC}"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5DB84C-6752-2444-BF9F-AE1C43C53BCC}" type="slidenum">
              <a:rPr kumimoji="1" lang="zh-CN" altLang="en-US" smtClean="0"/>
              <a:t>13</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5DB84C-6752-2444-BF9F-AE1C43C53BCC}" type="slidenum">
              <a:rPr kumimoji="1" lang="zh-CN" altLang="en-US" smtClean="0"/>
              <a:t>14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5DB84C-6752-2444-BF9F-AE1C43C53BCC}" type="slidenum">
              <a:rPr kumimoji="1"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99164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35DB84C-6752-2444-BF9F-AE1C43C53BCC}"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均方根对数误差</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4</a:t>
            </a:fld>
            <a:endParaRPr kumimoji="1" lang="zh-CN" altLang="en-US"/>
          </a:p>
        </p:txBody>
      </p:sp>
    </p:spTree>
    <p:extLst>
      <p:ext uri="{BB962C8B-B14F-4D97-AF65-F5344CB8AC3E}">
        <p14:creationId xmlns:p14="http://schemas.microsoft.com/office/powerpoint/2010/main" val="331161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这里指的是剧烈破坏的状态，这种不稳定状态，一般机器都有一个磨合期，那么这样基本保证了</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5</a:t>
            </a:fld>
            <a:endParaRPr kumimoji="1" lang="zh-CN" altLang="en-US"/>
          </a:p>
        </p:txBody>
      </p:sp>
    </p:spTree>
    <p:extLst>
      <p:ext uri="{BB962C8B-B14F-4D97-AF65-F5344CB8AC3E}">
        <p14:creationId xmlns:p14="http://schemas.microsoft.com/office/powerpoint/2010/main" val="274037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均方根对数误差</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6</a:t>
            </a:fld>
            <a:endParaRPr kumimoji="1" lang="zh-CN" altLang="en-US"/>
          </a:p>
        </p:txBody>
      </p:sp>
    </p:spTree>
    <p:extLst>
      <p:ext uri="{BB962C8B-B14F-4D97-AF65-F5344CB8AC3E}">
        <p14:creationId xmlns:p14="http://schemas.microsoft.com/office/powerpoint/2010/main" val="42240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均方根对数误差</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7</a:t>
            </a:fld>
            <a:endParaRPr kumimoji="1" lang="zh-CN" altLang="en-US"/>
          </a:p>
        </p:txBody>
      </p:sp>
    </p:spTree>
    <p:extLst>
      <p:ext uri="{BB962C8B-B14F-4D97-AF65-F5344CB8AC3E}">
        <p14:creationId xmlns:p14="http://schemas.microsoft.com/office/powerpoint/2010/main" val="1628457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均方根对数误差</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8</a:t>
            </a:fld>
            <a:endParaRPr kumimoji="1" lang="zh-CN" altLang="en-US"/>
          </a:p>
        </p:txBody>
      </p:sp>
    </p:spTree>
    <p:extLst>
      <p:ext uri="{BB962C8B-B14F-4D97-AF65-F5344CB8AC3E}">
        <p14:creationId xmlns:p14="http://schemas.microsoft.com/office/powerpoint/2010/main" val="3117909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40" b="0" i="0" kern="1200" dirty="0" smtClean="0">
                <a:solidFill>
                  <a:schemeClr val="tx1"/>
                </a:solidFill>
                <a:effectLst/>
                <a:latin typeface="+mn-lt"/>
                <a:ea typeface="+mn-ea"/>
                <a:cs typeface="+mn-cs"/>
              </a:rPr>
              <a:t>均方根对数误差</a:t>
            </a:r>
            <a:endParaRPr lang="zh-CN" altLang="en-US" dirty="0"/>
          </a:p>
        </p:txBody>
      </p:sp>
      <p:sp>
        <p:nvSpPr>
          <p:cNvPr id="4" name="灯片编号占位符 3"/>
          <p:cNvSpPr>
            <a:spLocks noGrp="1"/>
          </p:cNvSpPr>
          <p:nvPr>
            <p:ph type="sldNum" sz="quarter" idx="10"/>
          </p:nvPr>
        </p:nvSpPr>
        <p:spPr/>
        <p:txBody>
          <a:bodyPr/>
          <a:lstStyle/>
          <a:p>
            <a:fld id="{F35DB84C-6752-2444-BF9F-AE1C43C53BCC}" type="slidenum">
              <a:rPr kumimoji="1" lang="zh-CN" altLang="en-US" smtClean="0"/>
              <a:t>11</a:t>
            </a:fld>
            <a:endParaRPr kumimoji="1" lang="zh-CN" altLang="en-US"/>
          </a:p>
        </p:txBody>
      </p:sp>
    </p:spTree>
    <p:extLst>
      <p:ext uri="{BB962C8B-B14F-4D97-AF65-F5344CB8AC3E}">
        <p14:creationId xmlns:p14="http://schemas.microsoft.com/office/powerpoint/2010/main" val="23896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19965" y="3354932"/>
            <a:ext cx="18359596" cy="2314950"/>
          </a:xfrm>
          <a:prstGeom prst="rect">
            <a:avLst/>
          </a:prstGeom>
        </p:spPr>
        <p:txBody>
          <a:bodyPr lIns="207259" tIns="103629" rIns="207259" bIns="103629"/>
          <a:lstStyle/>
          <a:p>
            <a:r>
              <a:rPr lang="zh-CN" altLang="en-US" smtClean="0"/>
              <a:t>单击此处编辑母版标题样式</a:t>
            </a:r>
            <a:endParaRPr lang="zh-CN" altLang="en-US"/>
          </a:p>
        </p:txBody>
      </p:sp>
      <p:sp>
        <p:nvSpPr>
          <p:cNvPr id="3" name="副标题 2"/>
          <p:cNvSpPr>
            <a:spLocks noGrp="1"/>
          </p:cNvSpPr>
          <p:nvPr>
            <p:ph type="subTitle" idx="1"/>
          </p:nvPr>
        </p:nvSpPr>
        <p:spPr>
          <a:xfrm>
            <a:off x="3239929" y="6119866"/>
            <a:ext cx="15119668" cy="2759939"/>
          </a:xfrm>
          <a:prstGeom prst="rect">
            <a:avLst/>
          </a:prstGeom>
        </p:spPr>
        <p:txBody>
          <a:bodyPr lIns="207259" tIns="103629" rIns="207259" bIns="103629"/>
          <a:lstStyle>
            <a:lvl1pPr marL="0" indent="0" algn="ctr">
              <a:buNone/>
              <a:defRPr>
                <a:solidFill>
                  <a:schemeClr val="tx1">
                    <a:tint val="75000"/>
                  </a:schemeClr>
                </a:solidFill>
              </a:defRPr>
            </a:lvl1pPr>
            <a:lvl2pPr marL="1036320" indent="0" algn="ctr">
              <a:buNone/>
              <a:defRPr>
                <a:solidFill>
                  <a:schemeClr val="tx1">
                    <a:tint val="75000"/>
                  </a:schemeClr>
                </a:solidFill>
              </a:defRPr>
            </a:lvl2pPr>
            <a:lvl3pPr marL="2072640" indent="0" algn="ctr">
              <a:buNone/>
              <a:defRPr>
                <a:solidFill>
                  <a:schemeClr val="tx1">
                    <a:tint val="75000"/>
                  </a:schemeClr>
                </a:solidFill>
              </a:defRPr>
            </a:lvl3pPr>
            <a:lvl4pPr marL="3108960" indent="0" algn="ctr">
              <a:buNone/>
              <a:defRPr>
                <a:solidFill>
                  <a:schemeClr val="tx1">
                    <a:tint val="75000"/>
                  </a:schemeClr>
                </a:solidFill>
              </a:defRPr>
            </a:lvl4pPr>
            <a:lvl5pPr marL="4145280" indent="0" algn="ctr">
              <a:buNone/>
              <a:defRPr>
                <a:solidFill>
                  <a:schemeClr val="tx1">
                    <a:tint val="75000"/>
                  </a:schemeClr>
                </a:solidFill>
              </a:defRPr>
            </a:lvl5pPr>
            <a:lvl6pPr marL="5181600" indent="0" algn="ctr">
              <a:buNone/>
              <a:defRPr>
                <a:solidFill>
                  <a:schemeClr val="tx1">
                    <a:tint val="75000"/>
                  </a:schemeClr>
                </a:solidFill>
              </a:defRPr>
            </a:lvl6pPr>
            <a:lvl7pPr marL="6217920" indent="0" algn="ctr">
              <a:buNone/>
              <a:defRPr>
                <a:solidFill>
                  <a:schemeClr val="tx1">
                    <a:tint val="75000"/>
                  </a:schemeClr>
                </a:solidFill>
              </a:defRPr>
            </a:lvl7pPr>
            <a:lvl8pPr marL="7254240" indent="0" algn="ctr">
              <a:buNone/>
              <a:defRPr>
                <a:solidFill>
                  <a:schemeClr val="tx1">
                    <a:tint val="75000"/>
                  </a:schemeClr>
                </a:solidFill>
              </a:defRPr>
            </a:lvl8pPr>
            <a:lvl9pPr marL="829056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5" name="页脚占位符 4"/>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6" name="灯片编号占位符 5"/>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079976" y="432490"/>
            <a:ext cx="19439573" cy="1799961"/>
          </a:xfrm>
          <a:prstGeom prst="rect">
            <a:avLst/>
          </a:prstGeom>
        </p:spPr>
        <p:txBody>
          <a:bodyPr lIns="207259" tIns="103629" rIns="207259" bIns="103629"/>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976" y="2519947"/>
            <a:ext cx="19439573" cy="7127344"/>
          </a:xfrm>
          <a:prstGeom prst="rect">
            <a:avLst/>
          </a:prstGeom>
        </p:spPr>
        <p:txBody>
          <a:bodyPr vert="eaVert" lIns="207259" tIns="103629" rIns="207259" bIns="10362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5" name="页脚占位符 4"/>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6" name="灯片编号占位符 5"/>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5659656" y="432492"/>
            <a:ext cx="4859893" cy="9214798"/>
          </a:xfrm>
          <a:prstGeom prst="rect">
            <a:avLst/>
          </a:prstGeom>
        </p:spPr>
        <p:txBody>
          <a:bodyPr vert="eaVert" lIns="207259" tIns="103629" rIns="207259" bIns="103629"/>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79976" y="432492"/>
            <a:ext cx="14219687" cy="9214798"/>
          </a:xfrm>
          <a:prstGeom prst="rect">
            <a:avLst/>
          </a:prstGeom>
        </p:spPr>
        <p:txBody>
          <a:bodyPr vert="eaVert" lIns="207259" tIns="103629" rIns="207259" bIns="10362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5" name="页脚占位符 4"/>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6" name="灯片编号占位符 5"/>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254665" y="10009781"/>
            <a:ext cx="4859893" cy="574987"/>
          </a:xfrm>
          <a:prstGeom prst="rect">
            <a:avLst/>
          </a:prstGeom>
        </p:spPr>
        <p:txBody>
          <a:bodyPr/>
          <a:lstStyle/>
          <a:p>
            <a:fld id="{6933CC37-2A05-5345-811C-3719162F35C3}"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254665" y="10009781"/>
            <a:ext cx="4859893" cy="574987"/>
          </a:xfrm>
          <a:prstGeom prst="rect">
            <a:avLst/>
          </a:prstGeom>
        </p:spPr>
        <p:txBody>
          <a:bodyPr/>
          <a:lstStyle/>
          <a:p>
            <a:fld id="{6933CC37-2A05-5345-811C-3719162F35C3}"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254665" y="10009781"/>
            <a:ext cx="4859893" cy="574987"/>
          </a:xfrm>
          <a:prstGeom prst="rect">
            <a:avLst/>
          </a:prstGeom>
        </p:spPr>
        <p:txBody>
          <a:bodyPr/>
          <a:lstStyle/>
          <a:p>
            <a:fld id="{6933CC37-2A05-5345-811C-3719162F35C3}"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079500" y="431800"/>
            <a:ext cx="19440525" cy="1800225"/>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79976" y="432490"/>
            <a:ext cx="19439573" cy="1799961"/>
          </a:xfrm>
          <a:prstGeom prst="rect">
            <a:avLst/>
          </a:prstGeom>
        </p:spPr>
        <p:txBody>
          <a:bodyPr lIns="207259" tIns="103629" rIns="207259" bIns="103629"/>
          <a:lstStyle/>
          <a:p>
            <a:r>
              <a:rPr lang="zh-CN" altLang="en-US" smtClean="0"/>
              <a:t>单击此处编辑母版标题样式</a:t>
            </a:r>
            <a:endParaRPr lang="zh-CN" altLang="en-US"/>
          </a:p>
        </p:txBody>
      </p:sp>
      <p:sp>
        <p:nvSpPr>
          <p:cNvPr id="3" name="内容占位符 2"/>
          <p:cNvSpPr>
            <a:spLocks noGrp="1"/>
          </p:cNvSpPr>
          <p:nvPr>
            <p:ph idx="1"/>
          </p:nvPr>
        </p:nvSpPr>
        <p:spPr>
          <a:xfrm>
            <a:off x="1079976" y="2519947"/>
            <a:ext cx="19439573" cy="7127344"/>
          </a:xfrm>
          <a:prstGeom prst="rect">
            <a:avLst/>
          </a:prstGeom>
        </p:spPr>
        <p:txBody>
          <a:bodyPr lIns="207259" tIns="103629" rIns="207259" bIns="10362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5" name="页脚占位符 4"/>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6" name="灯片编号占位符 5"/>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706214" y="6939850"/>
            <a:ext cx="18359596" cy="2144952"/>
          </a:xfrm>
          <a:prstGeom prst="rect">
            <a:avLst/>
          </a:prstGeom>
        </p:spPr>
        <p:txBody>
          <a:bodyPr lIns="207259" tIns="103629" rIns="207259" bIns="103629" anchor="t"/>
          <a:lstStyle>
            <a:lvl1pPr algn="l">
              <a:defRPr sz="91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706214" y="4577401"/>
            <a:ext cx="18359596" cy="2362447"/>
          </a:xfrm>
          <a:prstGeom prst="rect">
            <a:avLst/>
          </a:prstGeom>
        </p:spPr>
        <p:txBody>
          <a:bodyPr lIns="207259" tIns="103629" rIns="207259" bIns="103629" anchor="b"/>
          <a:lstStyle>
            <a:lvl1pPr marL="0" indent="0">
              <a:buNone/>
              <a:defRPr sz="4500">
                <a:solidFill>
                  <a:schemeClr val="tx1">
                    <a:tint val="75000"/>
                  </a:schemeClr>
                </a:solidFill>
              </a:defRPr>
            </a:lvl1pPr>
            <a:lvl2pPr marL="1036320" indent="0">
              <a:buNone/>
              <a:defRPr sz="4100">
                <a:solidFill>
                  <a:schemeClr val="tx1">
                    <a:tint val="75000"/>
                  </a:schemeClr>
                </a:solidFill>
              </a:defRPr>
            </a:lvl2pPr>
            <a:lvl3pPr marL="2072640" indent="0">
              <a:buNone/>
              <a:defRPr sz="3600">
                <a:solidFill>
                  <a:schemeClr val="tx1">
                    <a:tint val="75000"/>
                  </a:schemeClr>
                </a:solidFill>
              </a:defRPr>
            </a:lvl3pPr>
            <a:lvl4pPr marL="3108960" indent="0">
              <a:buNone/>
              <a:defRPr sz="3200">
                <a:solidFill>
                  <a:schemeClr val="tx1">
                    <a:tint val="75000"/>
                  </a:schemeClr>
                </a:solidFill>
              </a:defRPr>
            </a:lvl4pPr>
            <a:lvl5pPr marL="4145280" indent="0">
              <a:buNone/>
              <a:defRPr sz="3200">
                <a:solidFill>
                  <a:schemeClr val="tx1">
                    <a:tint val="75000"/>
                  </a:schemeClr>
                </a:solidFill>
              </a:defRPr>
            </a:lvl5pPr>
            <a:lvl6pPr marL="5181600" indent="0">
              <a:buNone/>
              <a:defRPr sz="3200">
                <a:solidFill>
                  <a:schemeClr val="tx1">
                    <a:tint val="75000"/>
                  </a:schemeClr>
                </a:solidFill>
              </a:defRPr>
            </a:lvl6pPr>
            <a:lvl7pPr marL="6217920" indent="0">
              <a:buNone/>
              <a:defRPr sz="3200">
                <a:solidFill>
                  <a:schemeClr val="tx1">
                    <a:tint val="75000"/>
                  </a:schemeClr>
                </a:solidFill>
              </a:defRPr>
            </a:lvl7pPr>
            <a:lvl8pPr marL="7254240" indent="0">
              <a:buNone/>
              <a:defRPr sz="3200">
                <a:solidFill>
                  <a:schemeClr val="tx1">
                    <a:tint val="75000"/>
                  </a:schemeClr>
                </a:solidFill>
              </a:defRPr>
            </a:lvl8pPr>
            <a:lvl9pPr marL="8290560" indent="0">
              <a:buNone/>
              <a:defRPr sz="32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5" name="页脚占位符 4"/>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6" name="灯片编号占位符 5"/>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079976" y="432490"/>
            <a:ext cx="19439573" cy="1799961"/>
          </a:xfrm>
          <a:prstGeom prst="rect">
            <a:avLst/>
          </a:prstGeom>
        </p:spPr>
        <p:txBody>
          <a:bodyPr lIns="207259" tIns="103629" rIns="207259" bIns="103629"/>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79976" y="2519947"/>
            <a:ext cx="9539790" cy="7127344"/>
          </a:xfrm>
          <a:prstGeom prst="rect">
            <a:avLst/>
          </a:prstGeom>
        </p:spPr>
        <p:txBody>
          <a:bodyPr lIns="207259" tIns="103629" rIns="207259" bIns="103629"/>
          <a:lstStyle>
            <a:lvl1pPr>
              <a:defRPr sz="6300"/>
            </a:lvl1pPr>
            <a:lvl2pPr>
              <a:defRPr sz="5400"/>
            </a:lvl2pPr>
            <a:lvl3pPr>
              <a:defRPr sz="4500"/>
            </a:lvl3pPr>
            <a:lvl4pPr>
              <a:defRPr sz="4100"/>
            </a:lvl4pPr>
            <a:lvl5pPr>
              <a:defRPr sz="4100"/>
            </a:lvl5pPr>
            <a:lvl6pPr>
              <a:defRPr sz="4100"/>
            </a:lvl6pPr>
            <a:lvl7pPr>
              <a:defRPr sz="4100"/>
            </a:lvl7pPr>
            <a:lvl8pPr>
              <a:defRPr sz="4100"/>
            </a:lvl8pPr>
            <a:lvl9pPr>
              <a:defRPr sz="4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10979759" y="2519947"/>
            <a:ext cx="9539790" cy="7127344"/>
          </a:xfrm>
          <a:prstGeom prst="rect">
            <a:avLst/>
          </a:prstGeom>
        </p:spPr>
        <p:txBody>
          <a:bodyPr lIns="207259" tIns="103629" rIns="207259" bIns="103629"/>
          <a:lstStyle>
            <a:lvl1pPr>
              <a:defRPr sz="6300"/>
            </a:lvl1pPr>
            <a:lvl2pPr>
              <a:defRPr sz="5400"/>
            </a:lvl2pPr>
            <a:lvl3pPr>
              <a:defRPr sz="4500"/>
            </a:lvl3pPr>
            <a:lvl4pPr>
              <a:defRPr sz="4100"/>
            </a:lvl4pPr>
            <a:lvl5pPr>
              <a:defRPr sz="4100"/>
            </a:lvl5pPr>
            <a:lvl6pPr>
              <a:defRPr sz="4100"/>
            </a:lvl6pPr>
            <a:lvl7pPr>
              <a:defRPr sz="4100"/>
            </a:lvl7pPr>
            <a:lvl8pPr>
              <a:defRPr sz="4100"/>
            </a:lvl8pPr>
            <a:lvl9pPr>
              <a:defRPr sz="4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6" name="页脚占位符 5"/>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7" name="灯片编号占位符 6"/>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079976" y="432490"/>
            <a:ext cx="19439573" cy="1799961"/>
          </a:xfrm>
          <a:prstGeom prst="rect">
            <a:avLst/>
          </a:prstGeom>
        </p:spPr>
        <p:txBody>
          <a:bodyPr lIns="207259" tIns="103629" rIns="207259" bIns="103629"/>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79976" y="2417448"/>
            <a:ext cx="9543541" cy="1007478"/>
          </a:xfrm>
          <a:prstGeom prst="rect">
            <a:avLst/>
          </a:prstGeom>
        </p:spPr>
        <p:txBody>
          <a:bodyPr lIns="207259" tIns="103629" rIns="207259" bIns="103629" anchor="b"/>
          <a:lstStyle>
            <a:lvl1pPr marL="0" indent="0">
              <a:buNone/>
              <a:defRPr sz="5400" b="1"/>
            </a:lvl1pPr>
            <a:lvl2pPr marL="1036320" indent="0">
              <a:buNone/>
              <a:defRPr sz="4500" b="1"/>
            </a:lvl2pPr>
            <a:lvl3pPr marL="2072640" indent="0">
              <a:buNone/>
              <a:defRPr sz="4100" b="1"/>
            </a:lvl3pPr>
            <a:lvl4pPr marL="3108960" indent="0">
              <a:buNone/>
              <a:defRPr sz="3600" b="1"/>
            </a:lvl4pPr>
            <a:lvl5pPr marL="4145280" indent="0">
              <a:buNone/>
              <a:defRPr sz="3600" b="1"/>
            </a:lvl5pPr>
            <a:lvl6pPr marL="5181600" indent="0">
              <a:buNone/>
              <a:defRPr sz="3600" b="1"/>
            </a:lvl6pPr>
            <a:lvl7pPr marL="6217920" indent="0">
              <a:buNone/>
              <a:defRPr sz="3600" b="1"/>
            </a:lvl7pPr>
            <a:lvl8pPr marL="7254240" indent="0">
              <a:buNone/>
              <a:defRPr sz="3600" b="1"/>
            </a:lvl8pPr>
            <a:lvl9pPr marL="8290560" indent="0">
              <a:buNone/>
              <a:defRPr sz="3600" b="1"/>
            </a:lvl9pPr>
          </a:lstStyle>
          <a:p>
            <a:pPr lvl="0"/>
            <a:r>
              <a:rPr lang="zh-CN" altLang="en-US" smtClean="0"/>
              <a:t>单击此处编辑母版文本样式</a:t>
            </a:r>
          </a:p>
        </p:txBody>
      </p:sp>
      <p:sp>
        <p:nvSpPr>
          <p:cNvPr id="4" name="内容占位符 3"/>
          <p:cNvSpPr>
            <a:spLocks noGrp="1"/>
          </p:cNvSpPr>
          <p:nvPr>
            <p:ph sz="half" idx="2"/>
          </p:nvPr>
        </p:nvSpPr>
        <p:spPr>
          <a:xfrm>
            <a:off x="1079976" y="3424924"/>
            <a:ext cx="9543541" cy="6222364"/>
          </a:xfrm>
          <a:prstGeom prst="rect">
            <a:avLst/>
          </a:prstGeom>
        </p:spPr>
        <p:txBody>
          <a:bodyPr lIns="207259" tIns="103629" rIns="207259" bIns="103629"/>
          <a:lstStyle>
            <a:lvl1pPr>
              <a:defRPr sz="5400"/>
            </a:lvl1pPr>
            <a:lvl2pPr>
              <a:defRPr sz="4500"/>
            </a:lvl2pPr>
            <a:lvl3pPr>
              <a:defRPr sz="4100"/>
            </a:lvl3pPr>
            <a:lvl4pPr>
              <a:defRPr sz="3600"/>
            </a:lvl4pPr>
            <a:lvl5pPr>
              <a:defRPr sz="3600"/>
            </a:lvl5pPr>
            <a:lvl6pPr>
              <a:defRPr sz="3600"/>
            </a:lvl6pPr>
            <a:lvl7pPr>
              <a:defRPr sz="3600"/>
            </a:lvl7pPr>
            <a:lvl8pPr>
              <a:defRPr sz="3600"/>
            </a:lvl8pPr>
            <a:lvl9pPr>
              <a:defRPr sz="3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10972262" y="2417448"/>
            <a:ext cx="9547290" cy="1007478"/>
          </a:xfrm>
          <a:prstGeom prst="rect">
            <a:avLst/>
          </a:prstGeom>
        </p:spPr>
        <p:txBody>
          <a:bodyPr lIns="207259" tIns="103629" rIns="207259" bIns="103629" anchor="b"/>
          <a:lstStyle>
            <a:lvl1pPr marL="0" indent="0">
              <a:buNone/>
              <a:defRPr sz="5400" b="1"/>
            </a:lvl1pPr>
            <a:lvl2pPr marL="1036320" indent="0">
              <a:buNone/>
              <a:defRPr sz="4500" b="1"/>
            </a:lvl2pPr>
            <a:lvl3pPr marL="2072640" indent="0">
              <a:buNone/>
              <a:defRPr sz="4100" b="1"/>
            </a:lvl3pPr>
            <a:lvl4pPr marL="3108960" indent="0">
              <a:buNone/>
              <a:defRPr sz="3600" b="1"/>
            </a:lvl4pPr>
            <a:lvl5pPr marL="4145280" indent="0">
              <a:buNone/>
              <a:defRPr sz="3600" b="1"/>
            </a:lvl5pPr>
            <a:lvl6pPr marL="5181600" indent="0">
              <a:buNone/>
              <a:defRPr sz="3600" b="1"/>
            </a:lvl6pPr>
            <a:lvl7pPr marL="6217920" indent="0">
              <a:buNone/>
              <a:defRPr sz="3600" b="1"/>
            </a:lvl7pPr>
            <a:lvl8pPr marL="7254240" indent="0">
              <a:buNone/>
              <a:defRPr sz="3600" b="1"/>
            </a:lvl8pPr>
            <a:lvl9pPr marL="8290560" indent="0">
              <a:buNone/>
              <a:defRPr sz="3600" b="1"/>
            </a:lvl9pPr>
          </a:lstStyle>
          <a:p>
            <a:pPr lvl="0"/>
            <a:r>
              <a:rPr lang="zh-CN" altLang="en-US" smtClean="0"/>
              <a:t>单击此处编辑母版文本样式</a:t>
            </a:r>
          </a:p>
        </p:txBody>
      </p:sp>
      <p:sp>
        <p:nvSpPr>
          <p:cNvPr id="6" name="内容占位符 5"/>
          <p:cNvSpPr>
            <a:spLocks noGrp="1"/>
          </p:cNvSpPr>
          <p:nvPr>
            <p:ph sz="quarter" idx="4"/>
          </p:nvPr>
        </p:nvSpPr>
        <p:spPr>
          <a:xfrm>
            <a:off x="10972262" y="3424924"/>
            <a:ext cx="9547290" cy="6222364"/>
          </a:xfrm>
          <a:prstGeom prst="rect">
            <a:avLst/>
          </a:prstGeom>
        </p:spPr>
        <p:txBody>
          <a:bodyPr lIns="207259" tIns="103629" rIns="207259" bIns="103629"/>
          <a:lstStyle>
            <a:lvl1pPr>
              <a:defRPr sz="5400"/>
            </a:lvl1pPr>
            <a:lvl2pPr>
              <a:defRPr sz="4500"/>
            </a:lvl2pPr>
            <a:lvl3pPr>
              <a:defRPr sz="4100"/>
            </a:lvl3pPr>
            <a:lvl4pPr>
              <a:defRPr sz="3600"/>
            </a:lvl4pPr>
            <a:lvl5pPr>
              <a:defRPr sz="3600"/>
            </a:lvl5pPr>
            <a:lvl6pPr>
              <a:defRPr sz="3600"/>
            </a:lvl6pPr>
            <a:lvl7pPr>
              <a:defRPr sz="3600"/>
            </a:lvl7pPr>
            <a:lvl8pPr>
              <a:defRPr sz="3600"/>
            </a:lvl8pPr>
            <a:lvl9pPr>
              <a:defRPr sz="3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8" name="页脚占位符 7"/>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9" name="灯片编号占位符 8"/>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079976" y="432490"/>
            <a:ext cx="19439573" cy="1799961"/>
          </a:xfrm>
          <a:prstGeom prst="rect">
            <a:avLst/>
          </a:prstGeom>
        </p:spPr>
        <p:txBody>
          <a:bodyPr lIns="207259" tIns="103629" rIns="207259" bIns="103629"/>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4" name="页脚占位符 3"/>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5" name="灯片编号占位符 4"/>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3" name="页脚占位符 2"/>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4" name="灯片编号占位符 3"/>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079984" y="429989"/>
            <a:ext cx="7106095" cy="1829961"/>
          </a:xfrm>
          <a:prstGeom prst="rect">
            <a:avLst/>
          </a:prstGeom>
        </p:spPr>
        <p:txBody>
          <a:bodyPr lIns="207259" tIns="103629" rIns="207259" bIns="103629" anchor="b"/>
          <a:lstStyle>
            <a:lvl1pPr algn="l">
              <a:defRPr sz="4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444815" y="429997"/>
            <a:ext cx="12074734" cy="9217299"/>
          </a:xfrm>
          <a:prstGeom prst="rect">
            <a:avLst/>
          </a:prstGeom>
        </p:spPr>
        <p:txBody>
          <a:bodyPr lIns="207259" tIns="103629" rIns="207259" bIns="103629"/>
          <a:lstStyle>
            <a:lvl1pPr>
              <a:defRPr sz="7300"/>
            </a:lvl1pPr>
            <a:lvl2pPr>
              <a:defRPr sz="6300"/>
            </a:lvl2pPr>
            <a:lvl3pPr>
              <a:defRPr sz="5400"/>
            </a:lvl3pPr>
            <a:lvl4pPr>
              <a:defRPr sz="4500"/>
            </a:lvl4pPr>
            <a:lvl5pPr>
              <a:defRPr sz="4500"/>
            </a:lvl5pPr>
            <a:lvl6pPr>
              <a:defRPr sz="4500"/>
            </a:lvl6pPr>
            <a:lvl7pPr>
              <a:defRPr sz="4500"/>
            </a:lvl7pPr>
            <a:lvl8pPr>
              <a:defRPr sz="4500"/>
            </a:lvl8pPr>
            <a:lvl9pPr>
              <a:defRPr sz="4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079984" y="2259958"/>
            <a:ext cx="7106095" cy="7387338"/>
          </a:xfrm>
          <a:prstGeom prst="rect">
            <a:avLst/>
          </a:prstGeom>
        </p:spPr>
        <p:txBody>
          <a:bodyPr lIns="207259" tIns="103629" rIns="207259" bIns="103629"/>
          <a:lstStyle>
            <a:lvl1pPr marL="0" indent="0">
              <a:buNone/>
              <a:defRPr sz="3200"/>
            </a:lvl1pPr>
            <a:lvl2pPr marL="1036320" indent="0">
              <a:buNone/>
              <a:defRPr sz="2700"/>
            </a:lvl2pPr>
            <a:lvl3pPr marL="2072640" indent="0">
              <a:buNone/>
              <a:defRPr sz="2300"/>
            </a:lvl3pPr>
            <a:lvl4pPr marL="3108960" indent="0">
              <a:buNone/>
              <a:defRPr sz="2000"/>
            </a:lvl4pPr>
            <a:lvl5pPr marL="4145280" indent="0">
              <a:buNone/>
              <a:defRPr sz="2000"/>
            </a:lvl5pPr>
            <a:lvl6pPr marL="5181600" indent="0">
              <a:buNone/>
              <a:defRPr sz="2000"/>
            </a:lvl6pPr>
            <a:lvl7pPr marL="6217920" indent="0">
              <a:buNone/>
              <a:defRPr sz="2000"/>
            </a:lvl7pPr>
            <a:lvl8pPr marL="7254240" indent="0">
              <a:buNone/>
              <a:defRPr sz="2000"/>
            </a:lvl8pPr>
            <a:lvl9pPr marL="8290560" indent="0">
              <a:buNone/>
              <a:defRPr sz="2000"/>
            </a:lvl9pPr>
          </a:lstStyle>
          <a:p>
            <a:pPr lvl="0"/>
            <a:r>
              <a:rPr lang="zh-CN" altLang="en-US" smtClean="0"/>
              <a:t>单击此处编辑母版文本样式</a:t>
            </a:r>
          </a:p>
        </p:txBody>
      </p:sp>
      <p:sp>
        <p:nvSpPr>
          <p:cNvPr id="5" name="日期占位符 4"/>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6" name="页脚占位符 5"/>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7" name="灯片编号占位符 6"/>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233658" y="7559834"/>
            <a:ext cx="12959715" cy="892482"/>
          </a:xfrm>
          <a:prstGeom prst="rect">
            <a:avLst/>
          </a:prstGeom>
        </p:spPr>
        <p:txBody>
          <a:bodyPr lIns="207259" tIns="103629" rIns="207259" bIns="103629" anchor="b"/>
          <a:lstStyle>
            <a:lvl1pPr algn="l">
              <a:defRPr sz="4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4233658" y="964978"/>
            <a:ext cx="12959715" cy="6479858"/>
          </a:xfrm>
          <a:prstGeom prst="rect">
            <a:avLst/>
          </a:prstGeom>
        </p:spPr>
        <p:txBody>
          <a:bodyPr lIns="207259" tIns="103629" rIns="207259" bIns="103629"/>
          <a:lstStyle>
            <a:lvl1pPr marL="0" indent="0">
              <a:buNone/>
              <a:defRPr sz="7300"/>
            </a:lvl1pPr>
            <a:lvl2pPr marL="1036320" indent="0">
              <a:buNone/>
              <a:defRPr sz="6300"/>
            </a:lvl2pPr>
            <a:lvl3pPr marL="2072640" indent="0">
              <a:buNone/>
              <a:defRPr sz="5400"/>
            </a:lvl3pPr>
            <a:lvl4pPr marL="3108960" indent="0">
              <a:buNone/>
              <a:defRPr sz="4500"/>
            </a:lvl4pPr>
            <a:lvl5pPr marL="4145280" indent="0">
              <a:buNone/>
              <a:defRPr sz="4500"/>
            </a:lvl5pPr>
            <a:lvl6pPr marL="5181600" indent="0">
              <a:buNone/>
              <a:defRPr sz="4500"/>
            </a:lvl6pPr>
            <a:lvl7pPr marL="6217920" indent="0">
              <a:buNone/>
              <a:defRPr sz="4500"/>
            </a:lvl7pPr>
            <a:lvl8pPr marL="7254240" indent="0">
              <a:buNone/>
              <a:defRPr sz="4500"/>
            </a:lvl8pPr>
            <a:lvl9pPr marL="8290560" indent="0">
              <a:buNone/>
              <a:defRPr sz="4500"/>
            </a:lvl9pPr>
          </a:lstStyle>
          <a:p>
            <a:endParaRPr lang="zh-CN" altLang="en-US"/>
          </a:p>
        </p:txBody>
      </p:sp>
      <p:sp>
        <p:nvSpPr>
          <p:cNvPr id="4" name="文本占位符 3"/>
          <p:cNvSpPr>
            <a:spLocks noGrp="1"/>
          </p:cNvSpPr>
          <p:nvPr>
            <p:ph type="body" sz="half" idx="2"/>
          </p:nvPr>
        </p:nvSpPr>
        <p:spPr>
          <a:xfrm>
            <a:off x="4233658" y="8452320"/>
            <a:ext cx="12959715" cy="1267472"/>
          </a:xfrm>
          <a:prstGeom prst="rect">
            <a:avLst/>
          </a:prstGeom>
        </p:spPr>
        <p:txBody>
          <a:bodyPr lIns="207259" tIns="103629" rIns="207259" bIns="103629"/>
          <a:lstStyle>
            <a:lvl1pPr marL="0" indent="0">
              <a:buNone/>
              <a:defRPr sz="3200"/>
            </a:lvl1pPr>
            <a:lvl2pPr marL="1036320" indent="0">
              <a:buNone/>
              <a:defRPr sz="2700"/>
            </a:lvl2pPr>
            <a:lvl3pPr marL="2072640" indent="0">
              <a:buNone/>
              <a:defRPr sz="2300"/>
            </a:lvl3pPr>
            <a:lvl4pPr marL="3108960" indent="0">
              <a:buNone/>
              <a:defRPr sz="2000"/>
            </a:lvl4pPr>
            <a:lvl5pPr marL="4145280" indent="0">
              <a:buNone/>
              <a:defRPr sz="2000"/>
            </a:lvl5pPr>
            <a:lvl6pPr marL="5181600" indent="0">
              <a:buNone/>
              <a:defRPr sz="2000"/>
            </a:lvl6pPr>
            <a:lvl7pPr marL="6217920" indent="0">
              <a:buNone/>
              <a:defRPr sz="2000"/>
            </a:lvl7pPr>
            <a:lvl8pPr marL="7254240" indent="0">
              <a:buNone/>
              <a:defRPr sz="2000"/>
            </a:lvl8pPr>
            <a:lvl9pPr marL="8290560" indent="0">
              <a:buNone/>
              <a:defRPr sz="2000"/>
            </a:lvl9pPr>
          </a:lstStyle>
          <a:p>
            <a:pPr lvl="0"/>
            <a:r>
              <a:rPr lang="zh-CN" altLang="en-US" smtClean="0"/>
              <a:t>单击此处编辑母版文本样式</a:t>
            </a:r>
          </a:p>
        </p:txBody>
      </p:sp>
      <p:sp>
        <p:nvSpPr>
          <p:cNvPr id="5" name="日期占位符 4"/>
          <p:cNvSpPr>
            <a:spLocks noGrp="1"/>
          </p:cNvSpPr>
          <p:nvPr>
            <p:ph type="dt" sz="half" idx="10"/>
          </p:nvPr>
        </p:nvSpPr>
        <p:spPr>
          <a:xfrm>
            <a:off x="1079976" y="10009781"/>
            <a:ext cx="5039889" cy="574988"/>
          </a:xfrm>
          <a:prstGeom prst="rect">
            <a:avLst/>
          </a:prstGeom>
        </p:spPr>
        <p:txBody>
          <a:bodyPr lIns="207259" tIns="103629" rIns="207259" bIns="103629"/>
          <a:lstStyle/>
          <a:p>
            <a:fld id="{F5C57229-0B95-4975-B472-6FAE18DC1F6B}" type="datetimeFigureOut">
              <a:rPr lang="zh-CN" altLang="en-US" smtClean="0"/>
              <a:t>2019/10/21</a:t>
            </a:fld>
            <a:endParaRPr lang="zh-CN" altLang="en-US"/>
          </a:p>
        </p:txBody>
      </p:sp>
      <p:sp>
        <p:nvSpPr>
          <p:cNvPr id="6" name="页脚占位符 5"/>
          <p:cNvSpPr>
            <a:spLocks noGrp="1"/>
          </p:cNvSpPr>
          <p:nvPr>
            <p:ph type="ftr" sz="quarter" idx="11"/>
          </p:nvPr>
        </p:nvSpPr>
        <p:spPr>
          <a:xfrm>
            <a:off x="7379838" y="10009781"/>
            <a:ext cx="6839850" cy="574988"/>
          </a:xfrm>
          <a:prstGeom prst="rect">
            <a:avLst/>
          </a:prstGeom>
        </p:spPr>
        <p:txBody>
          <a:bodyPr lIns="207259" tIns="103629" rIns="207259" bIns="103629"/>
          <a:lstStyle/>
          <a:p>
            <a:endParaRPr lang="zh-CN" altLang="en-US"/>
          </a:p>
        </p:txBody>
      </p:sp>
      <p:sp>
        <p:nvSpPr>
          <p:cNvPr id="7" name="灯片编号占位符 6"/>
          <p:cNvSpPr>
            <a:spLocks noGrp="1"/>
          </p:cNvSpPr>
          <p:nvPr>
            <p:ph type="sldNum" sz="quarter" idx="12"/>
          </p:nvPr>
        </p:nvSpPr>
        <p:spPr>
          <a:xfrm>
            <a:off x="15479660" y="10009781"/>
            <a:ext cx="5039889" cy="574988"/>
          </a:xfrm>
          <a:prstGeom prst="rect">
            <a:avLst/>
          </a:prstGeom>
        </p:spPr>
        <p:txBody>
          <a:bodyPr lIns="207259" tIns="103629" rIns="207259" bIns="103629"/>
          <a:lstStyle/>
          <a:p>
            <a:fld id="{B0F4BD11-3238-4CBA-9759-0B232AE014D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8"/>
          <a:srcRect/>
          <a:stretch>
            <a:fillRect/>
          </a:stretch>
        </p:blipFill>
        <p:spPr bwMode="auto">
          <a:xfrm>
            <a:off x="0" y="-2"/>
            <a:ext cx="21618427" cy="108092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2073275" rtl="0" eaLnBrk="1" latinLnBrk="0" hangingPunct="1">
        <a:spcBef>
          <a:spcPct val="0"/>
        </a:spcBef>
        <a:buNone/>
        <a:defRPr sz="10000" kern="1200">
          <a:solidFill>
            <a:schemeClr val="tx1"/>
          </a:solidFill>
          <a:latin typeface="+mj-lt"/>
          <a:ea typeface="+mj-ea"/>
          <a:cs typeface="+mj-cs"/>
        </a:defRPr>
      </a:lvl1pPr>
    </p:titleStyle>
    <p:bodyStyle>
      <a:lvl1pPr marL="777240" indent="-777240" algn="l" defTabSz="2073275" rtl="0" eaLnBrk="1" latinLnBrk="0" hangingPunct="1">
        <a:spcBef>
          <a:spcPct val="20000"/>
        </a:spcBef>
        <a:buFont typeface="Arial" panose="020B0604020202020204" pitchFamily="34" charset="0"/>
        <a:buChar char="•"/>
        <a:defRPr sz="7300" kern="1200">
          <a:solidFill>
            <a:schemeClr val="tx1"/>
          </a:solidFill>
          <a:latin typeface="+mn-lt"/>
          <a:ea typeface="+mn-ea"/>
          <a:cs typeface="+mn-cs"/>
        </a:defRPr>
      </a:lvl1pPr>
      <a:lvl2pPr marL="1684655" indent="-647700" algn="l" defTabSz="2073275" rtl="0" eaLnBrk="1" latinLnBrk="0" hangingPunct="1">
        <a:spcBef>
          <a:spcPct val="20000"/>
        </a:spcBef>
        <a:buFont typeface="Arial" panose="020B0604020202020204" pitchFamily="34" charset="0"/>
        <a:buChar char="–"/>
        <a:defRPr sz="6300" kern="1200">
          <a:solidFill>
            <a:schemeClr val="tx1"/>
          </a:solidFill>
          <a:latin typeface="+mn-lt"/>
          <a:ea typeface="+mn-ea"/>
          <a:cs typeface="+mn-cs"/>
        </a:defRPr>
      </a:lvl2pPr>
      <a:lvl3pPr marL="2591435" indent="-518160" algn="l" defTabSz="2073275" rtl="0" eaLnBrk="1" latinLnBrk="0" hangingPunct="1">
        <a:spcBef>
          <a:spcPct val="20000"/>
        </a:spcBef>
        <a:buFont typeface="Arial" panose="020B0604020202020204" pitchFamily="34" charset="0"/>
        <a:buChar char="•"/>
        <a:defRPr sz="5400" kern="1200">
          <a:solidFill>
            <a:schemeClr val="tx1"/>
          </a:solidFill>
          <a:latin typeface="+mn-lt"/>
          <a:ea typeface="+mn-ea"/>
          <a:cs typeface="+mn-cs"/>
        </a:defRPr>
      </a:lvl3pPr>
      <a:lvl4pPr marL="3627755"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4pPr>
      <a:lvl5pPr marL="4664075"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5pPr>
      <a:lvl6pPr marL="5701030"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6pPr>
      <a:lvl7pPr marL="6737350"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7pPr>
      <a:lvl8pPr marL="7773670"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8pPr>
      <a:lvl9pPr marL="8810625" indent="-518160" algn="l" defTabSz="2073275" rtl="0" eaLnBrk="1" latinLnBrk="0" hangingPunct="1">
        <a:spcBef>
          <a:spcPct val="20000"/>
        </a:spcBef>
        <a:buFont typeface="Arial" panose="020B0604020202020204" pitchFamily="34" charset="0"/>
        <a:buChar char="•"/>
        <a:defRPr sz="4500" kern="1200">
          <a:solidFill>
            <a:schemeClr val="tx1"/>
          </a:solidFill>
          <a:latin typeface="+mn-lt"/>
          <a:ea typeface="+mn-ea"/>
          <a:cs typeface="+mn-cs"/>
        </a:defRPr>
      </a:lvl9pPr>
    </p:bodyStyle>
    <p:otherStyle>
      <a:defPPr>
        <a:defRPr lang="zh-CN"/>
      </a:defPPr>
      <a:lvl1pPr marL="0" algn="l" defTabSz="2073275" rtl="0" eaLnBrk="1" latinLnBrk="0" hangingPunct="1">
        <a:defRPr sz="4100" kern="1200">
          <a:solidFill>
            <a:schemeClr val="tx1"/>
          </a:solidFill>
          <a:latin typeface="+mn-lt"/>
          <a:ea typeface="+mn-ea"/>
          <a:cs typeface="+mn-cs"/>
        </a:defRPr>
      </a:lvl1pPr>
      <a:lvl2pPr marL="1036320" algn="l" defTabSz="2073275" rtl="0" eaLnBrk="1" latinLnBrk="0" hangingPunct="1">
        <a:defRPr sz="4100" kern="1200">
          <a:solidFill>
            <a:schemeClr val="tx1"/>
          </a:solidFill>
          <a:latin typeface="+mn-lt"/>
          <a:ea typeface="+mn-ea"/>
          <a:cs typeface="+mn-cs"/>
        </a:defRPr>
      </a:lvl2pPr>
      <a:lvl3pPr marL="2073275" algn="l" defTabSz="2073275" rtl="0" eaLnBrk="1" latinLnBrk="0" hangingPunct="1">
        <a:defRPr sz="4100" kern="1200">
          <a:solidFill>
            <a:schemeClr val="tx1"/>
          </a:solidFill>
          <a:latin typeface="+mn-lt"/>
          <a:ea typeface="+mn-ea"/>
          <a:cs typeface="+mn-cs"/>
        </a:defRPr>
      </a:lvl3pPr>
      <a:lvl4pPr marL="3109595" algn="l" defTabSz="2073275" rtl="0" eaLnBrk="1" latinLnBrk="0" hangingPunct="1">
        <a:defRPr sz="4100" kern="1200">
          <a:solidFill>
            <a:schemeClr val="tx1"/>
          </a:solidFill>
          <a:latin typeface="+mn-lt"/>
          <a:ea typeface="+mn-ea"/>
          <a:cs typeface="+mn-cs"/>
        </a:defRPr>
      </a:lvl4pPr>
      <a:lvl5pPr marL="4145915" algn="l" defTabSz="2073275" rtl="0" eaLnBrk="1" latinLnBrk="0" hangingPunct="1">
        <a:defRPr sz="4100" kern="1200">
          <a:solidFill>
            <a:schemeClr val="tx1"/>
          </a:solidFill>
          <a:latin typeface="+mn-lt"/>
          <a:ea typeface="+mn-ea"/>
          <a:cs typeface="+mn-cs"/>
        </a:defRPr>
      </a:lvl5pPr>
      <a:lvl6pPr marL="5182870" algn="l" defTabSz="2073275" rtl="0" eaLnBrk="1" latinLnBrk="0" hangingPunct="1">
        <a:defRPr sz="4100" kern="1200">
          <a:solidFill>
            <a:schemeClr val="tx1"/>
          </a:solidFill>
          <a:latin typeface="+mn-lt"/>
          <a:ea typeface="+mn-ea"/>
          <a:cs typeface="+mn-cs"/>
        </a:defRPr>
      </a:lvl6pPr>
      <a:lvl7pPr marL="6219190" algn="l" defTabSz="2073275" rtl="0" eaLnBrk="1" latinLnBrk="0" hangingPunct="1">
        <a:defRPr sz="4100" kern="1200">
          <a:solidFill>
            <a:schemeClr val="tx1"/>
          </a:solidFill>
          <a:latin typeface="+mn-lt"/>
          <a:ea typeface="+mn-ea"/>
          <a:cs typeface="+mn-cs"/>
        </a:defRPr>
      </a:lvl7pPr>
      <a:lvl8pPr marL="7255510" algn="l" defTabSz="2073275" rtl="0" eaLnBrk="1" latinLnBrk="0" hangingPunct="1">
        <a:defRPr sz="4100" kern="1200">
          <a:solidFill>
            <a:schemeClr val="tx1"/>
          </a:solidFill>
          <a:latin typeface="+mn-lt"/>
          <a:ea typeface="+mn-ea"/>
          <a:cs typeface="+mn-cs"/>
        </a:defRPr>
      </a:lvl8pPr>
      <a:lvl9pPr marL="8292465" algn="l" defTabSz="2073275" rtl="0" eaLnBrk="1" latinLnBrk="0" hangingPunct="1">
        <a:defRPr sz="4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9"/>
          <p:cNvSpPr txBox="1"/>
          <p:nvPr/>
        </p:nvSpPr>
        <p:spPr>
          <a:xfrm>
            <a:off x="1576704" y="3145608"/>
            <a:ext cx="19022695" cy="1569660"/>
          </a:xfrm>
          <a:prstGeom prst="rect">
            <a:avLst/>
          </a:prstGeom>
          <a:noFill/>
        </p:spPr>
        <p:txBody>
          <a:bodyPr wrap="square" rtlCol="0">
            <a:spAutoFit/>
          </a:bodyPr>
          <a:lstStyle/>
          <a:p>
            <a:pPr algn="ctr"/>
            <a:r>
              <a:rPr kumimoji="1" lang="zh-CN" altLang="en-US" sz="9600" dirty="0">
                <a:solidFill>
                  <a:schemeClr val="bg1"/>
                </a:solidFill>
                <a:latin typeface="微软雅黑" panose="020B0503020204020204" pitchFamily="34" charset="-122"/>
                <a:ea typeface="微软雅黑" panose="020B0503020204020204" pitchFamily="34" charset="-122"/>
              </a:rPr>
              <a:t>工程机械核心部件寿命预测</a:t>
            </a:r>
            <a:r>
              <a:rPr kumimoji="1" lang="zh-CN" altLang="en-US" sz="9600" dirty="0" smtClean="0">
                <a:solidFill>
                  <a:schemeClr val="bg1"/>
                </a:solidFill>
                <a:latin typeface="微软雅黑" panose="020B0503020204020204" pitchFamily="34" charset="-122"/>
                <a:ea typeface="微软雅黑" panose="020B0503020204020204" pitchFamily="34" charset="-122"/>
              </a:rPr>
              <a:t>挑战赛</a:t>
            </a:r>
            <a:endParaRPr kumimoji="1"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2" name="文本框 8"/>
          <p:cNvSpPr txBox="1"/>
          <p:nvPr/>
        </p:nvSpPr>
        <p:spPr>
          <a:xfrm>
            <a:off x="1576704" y="8693723"/>
            <a:ext cx="12269925" cy="1446550"/>
          </a:xfrm>
          <a:prstGeom prst="rect">
            <a:avLst/>
          </a:prstGeom>
          <a:noFill/>
        </p:spPr>
        <p:txBody>
          <a:bodyPr wrap="square" rtlCol="0" anchor="ctr">
            <a:spAutoFit/>
          </a:bodyPr>
          <a:lstStyle/>
          <a:p>
            <a:r>
              <a:rPr kumimoji="1" lang="zh-CN" altLang="en-US" sz="4400" dirty="0">
                <a:solidFill>
                  <a:schemeClr val="bg1"/>
                </a:solidFill>
                <a:latin typeface="微软雅黑" panose="020B0503020204020204" pitchFamily="34" charset="-122"/>
                <a:ea typeface="微软雅黑" panose="020B0503020204020204" pitchFamily="34" charset="-122"/>
              </a:rPr>
              <a:t>团队名：</a:t>
            </a:r>
            <a:r>
              <a:rPr kumimoji="1" lang="en-US" altLang="zh-CN" sz="4400" dirty="0" smtClean="0">
                <a:solidFill>
                  <a:schemeClr val="bg1"/>
                </a:solidFill>
                <a:latin typeface="微软雅黑" panose="020B0503020204020204" pitchFamily="34" charset="-122"/>
                <a:ea typeface="微软雅黑" panose="020B0503020204020204" pitchFamily="34" charset="-122"/>
              </a:rPr>
              <a:t>112</a:t>
            </a:r>
          </a:p>
          <a:p>
            <a:r>
              <a:rPr kumimoji="1" lang="zh-CN" altLang="en-US" sz="4400" dirty="0" smtClean="0">
                <a:solidFill>
                  <a:schemeClr val="bg1"/>
                </a:solidFill>
                <a:latin typeface="微软雅黑" panose="020B0503020204020204" pitchFamily="34" charset="-122"/>
                <a:ea typeface="微软雅黑" panose="020B0503020204020204" pitchFamily="34" charset="-122"/>
              </a:rPr>
              <a:t>团队</a:t>
            </a:r>
            <a:r>
              <a:rPr kumimoji="1" lang="zh-CN" altLang="en-US" sz="4400" dirty="0">
                <a:solidFill>
                  <a:schemeClr val="bg1"/>
                </a:solidFill>
                <a:latin typeface="微软雅黑" panose="020B0503020204020204" pitchFamily="34" charset="-122"/>
                <a:ea typeface="微软雅黑" panose="020B0503020204020204" pitchFamily="34" charset="-122"/>
              </a:rPr>
              <a:t>成员：</a:t>
            </a:r>
            <a:r>
              <a:rPr kumimoji="1" lang="zh-CN" altLang="en-US" sz="4400" dirty="0">
                <a:solidFill>
                  <a:schemeClr val="bg1"/>
                </a:solidFill>
                <a:latin typeface="微软雅黑" panose="020B0503020204020204" pitchFamily="34" charset="-122"/>
                <a:ea typeface="微软雅黑" panose="020B0503020204020204" pitchFamily="34" charset="-122"/>
                <a:sym typeface="+mn-ea"/>
              </a:rPr>
              <a:t>匡祯辉、陈博文 </a:t>
            </a:r>
            <a:r>
              <a:rPr kumimoji="1" lang="zh-CN" altLang="en-US" sz="4400" dirty="0" smtClean="0">
                <a:solidFill>
                  <a:schemeClr val="bg1"/>
                </a:solidFill>
                <a:latin typeface="微软雅黑" panose="020B0503020204020204" pitchFamily="34" charset="-122"/>
                <a:ea typeface="微软雅黑" panose="020B0503020204020204" pitchFamily="34" charset="-122"/>
                <a:sym typeface="+mn-ea"/>
              </a:rPr>
              <a:t>、杜士卿</a:t>
            </a:r>
            <a:r>
              <a:rPr kumimoji="1" lang="zh-CN" altLang="en-US" sz="4400" dirty="0">
                <a:solidFill>
                  <a:schemeClr val="bg1"/>
                </a:solidFill>
                <a:latin typeface="微软雅黑" panose="020B0503020204020204" pitchFamily="34" charset="-122"/>
                <a:ea typeface="微软雅黑" panose="020B0503020204020204" pitchFamily="34" charset="-122"/>
                <a:sym typeface="+mn-ea"/>
              </a:rPr>
              <a:t>、张建宇 </a:t>
            </a:r>
            <a:endParaRPr kumimoji="1" lang="zh-CN" altLang="en-US" sz="4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5020" y="872490"/>
            <a:ext cx="10958195" cy="1568450"/>
          </a:xfrm>
          <a:prstGeom prst="rect">
            <a:avLst/>
          </a:prstGeom>
          <a:noFill/>
        </p:spPr>
        <p:txBody>
          <a:bodyPr wrap="square" rtlCol="0">
            <a:spAutoFit/>
          </a:bodyPr>
          <a:lstStyle/>
          <a:p>
            <a:r>
              <a:rPr lang="zh-CN" altLang="en-US" sz="4800" dirty="0" smtClean="0">
                <a:solidFill>
                  <a:schemeClr val="bg1"/>
                </a:solidFill>
                <a:latin typeface="微软雅黑" panose="020B0503020204020204" pitchFamily="34" charset="-122"/>
                <a:ea typeface="微软雅黑" panose="020B0503020204020204" pitchFamily="34" charset="-122"/>
              </a:rPr>
              <a:t>实验分析</a:t>
            </a:r>
          </a:p>
          <a:p>
            <a:endParaRPr lang="en-US" altLang="zh-CN" sz="4800" dirty="0">
              <a:solidFill>
                <a:schemeClr val="bg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1127642142"/>
              </p:ext>
            </p:extLst>
          </p:nvPr>
        </p:nvGraphicFramePr>
        <p:xfrm>
          <a:off x="3429635" y="2137682"/>
          <a:ext cx="14799945" cy="4781460"/>
        </p:xfrm>
        <a:graphic>
          <a:graphicData uri="http://schemas.openxmlformats.org/drawingml/2006/table">
            <a:tbl>
              <a:tblPr firstRow="1" bandRow="1">
                <a:tableStyleId>{5C22544A-7EE6-4342-B048-85BDC9FD1C3A}</a:tableStyleId>
              </a:tblPr>
              <a:tblGrid>
                <a:gridCol w="4933315">
                  <a:extLst>
                    <a:ext uri="{9D8B030D-6E8A-4147-A177-3AD203B41FA5}">
                      <a16:colId xmlns:a16="http://schemas.microsoft.com/office/drawing/2014/main" val="20000"/>
                    </a:ext>
                  </a:extLst>
                </a:gridCol>
                <a:gridCol w="4933315">
                  <a:extLst>
                    <a:ext uri="{9D8B030D-6E8A-4147-A177-3AD203B41FA5}">
                      <a16:colId xmlns:a16="http://schemas.microsoft.com/office/drawing/2014/main" val="20001"/>
                    </a:ext>
                  </a:extLst>
                </a:gridCol>
                <a:gridCol w="4933315">
                  <a:extLst>
                    <a:ext uri="{9D8B030D-6E8A-4147-A177-3AD203B41FA5}">
                      <a16:colId xmlns:a16="http://schemas.microsoft.com/office/drawing/2014/main" val="20002"/>
                    </a:ext>
                  </a:extLst>
                </a:gridCol>
              </a:tblGrid>
              <a:tr h="855980">
                <a:tc>
                  <a:txBody>
                    <a:bodyPr/>
                    <a:lstStyle/>
                    <a:p>
                      <a:pPr algn="ctr"/>
                      <a:r>
                        <a:rPr lang="en-US" altLang="zh-CN" sz="2800" dirty="0" smtClean="0">
                          <a:solidFill>
                            <a:schemeClr val="tx1"/>
                          </a:solidFill>
                          <a:latin typeface="微软雅黑" panose="020B0503020204020204" pitchFamily="34" charset="-122"/>
                          <a:ea typeface="微软雅黑" panose="020B0503020204020204" pitchFamily="34" charset="-122"/>
                        </a:rPr>
                        <a:t>trick</a:t>
                      </a:r>
                      <a:endParaRPr lang="zh-CN" altLang="en-US" sz="28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提升</a:t>
                      </a:r>
                      <a:endParaRPr lang="zh-CN" altLang="en-US" sz="28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特征提取时间增加量</a:t>
                      </a:r>
                      <a:endParaRPr lang="zh-CN" altLang="en-US" sz="280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855980">
                <a:tc>
                  <a:txBody>
                    <a:bodyPr/>
                    <a:lstStyle/>
                    <a:p>
                      <a:pPr algn="ctr"/>
                      <a:r>
                        <a:rPr lang="zh-CN" altLang="en-US" sz="2800" dirty="0" smtClean="0">
                          <a:solidFill>
                            <a:schemeClr val="tx1"/>
                          </a:solidFill>
                          <a:latin typeface="微软雅黑" panose="020B0503020204020204" pitchFamily="34" charset="-122"/>
                          <a:ea typeface="微软雅黑" panose="020B0503020204020204" pitchFamily="34" charset="-122"/>
                        </a:rPr>
                        <a:t>平滑时间后采样</a:t>
                      </a:r>
                      <a:endParaRPr lang="zh-CN" altLang="en-US" sz="28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indent="0" algn="ctr" defTabSz="2073275" rtl="0" eaLnBrk="1" fontAlgn="auto" latinLnBrk="0" hangingPunct="1">
                        <a:lnSpc>
                          <a:spcPct val="100000"/>
                        </a:lnSpc>
                        <a:spcBef>
                          <a:spcPts val="0"/>
                        </a:spcBef>
                        <a:spcAft>
                          <a:spcPts val="0"/>
                        </a:spcAft>
                        <a:buClrTx/>
                        <a:buSzTx/>
                        <a:buFontTx/>
                        <a:buNone/>
                        <a:tabLst/>
                        <a:defRPr/>
                      </a:pPr>
                      <a:r>
                        <a:rPr lang="en-US" altLang="zh-CN" sz="2800" dirty="0" smtClean="0">
                          <a:solidFill>
                            <a:srgbClr val="FF0000"/>
                          </a:solidFill>
                          <a:latin typeface="微软雅黑" panose="020B0503020204020204" pitchFamily="34" charset="-122"/>
                          <a:ea typeface="微软雅黑" panose="020B0503020204020204" pitchFamily="34" charset="-122"/>
                          <a:cs typeface="+mn-cs"/>
                        </a:rPr>
                        <a:t>~2</a:t>
                      </a:r>
                      <a:r>
                        <a:rPr lang="zh-CN" altLang="en-US" sz="2800" dirty="0" smtClean="0">
                          <a:solidFill>
                            <a:srgbClr val="FF0000"/>
                          </a:solidFill>
                          <a:latin typeface="微软雅黑" panose="020B0503020204020204" pitchFamily="34" charset="-122"/>
                          <a:ea typeface="微软雅黑" panose="020B0503020204020204" pitchFamily="34" charset="-122"/>
                          <a:cs typeface="+mn-cs"/>
                        </a:rPr>
                        <a:t>个百分位</a:t>
                      </a:r>
                    </a:p>
                  </a:txBody>
                  <a:tcPr anchor="ctr"/>
                </a:tc>
                <a:tc>
                  <a:txBody>
                    <a:bodyPr/>
                    <a:lstStyle/>
                    <a:p>
                      <a:pPr marL="0" marR="0" indent="0" algn="ctr" defTabSz="2073275" rtl="0" eaLnBrk="1" fontAlgn="auto" latinLnBrk="0" hangingPunct="1">
                        <a:lnSpc>
                          <a:spcPct val="100000"/>
                        </a:lnSpc>
                        <a:spcBef>
                          <a:spcPts val="0"/>
                        </a:spcBef>
                        <a:spcAft>
                          <a:spcPts val="0"/>
                        </a:spcAft>
                        <a:buClrTx/>
                        <a:buSzTx/>
                        <a:buFontTx/>
                        <a:buNone/>
                        <a:tabLst/>
                        <a:defRPr/>
                      </a:pPr>
                      <a:r>
                        <a:rPr lang="en-US" altLang="zh-CN" sz="2800" dirty="0" smtClean="0">
                          <a:solidFill>
                            <a:schemeClr val="dk1"/>
                          </a:solidFill>
                          <a:latin typeface="微软雅黑" panose="020B0503020204020204" pitchFamily="34" charset="-122"/>
                          <a:ea typeface="微软雅黑" panose="020B0503020204020204" pitchFamily="34" charset="-122"/>
                          <a:cs typeface="+mn-cs"/>
                        </a:rPr>
                        <a:t>~30s</a:t>
                      </a:r>
                      <a:endParaRPr lang="zh-CN" altLang="en-US" sz="2800" dirty="0" smtClean="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2988373824"/>
                  </a:ext>
                </a:extLst>
              </a:tr>
              <a:tr h="1097915">
                <a:tc>
                  <a:txBody>
                    <a:bodyPr/>
                    <a:lstStyle/>
                    <a:p>
                      <a:pPr marL="0" algn="ctr"/>
                      <a:r>
                        <a:rPr lang="zh-CN" altLang="en-US" sz="2800" dirty="0" smtClean="0">
                          <a:solidFill>
                            <a:schemeClr val="dk1"/>
                          </a:solidFill>
                          <a:latin typeface="微软雅黑" panose="020B0503020204020204" pitchFamily="34" charset="-122"/>
                          <a:ea typeface="微软雅黑" panose="020B0503020204020204" pitchFamily="34" charset="-122"/>
                          <a:cs typeface="+mn-cs"/>
                        </a:rPr>
                        <a:t>高通滤波</a:t>
                      </a:r>
                      <a:r>
                        <a:rPr lang="en-US" altLang="zh-CN" sz="2800" dirty="0" smtClean="0">
                          <a:solidFill>
                            <a:schemeClr val="dk1"/>
                          </a:solidFill>
                          <a:latin typeface="微软雅黑" panose="020B0503020204020204" pitchFamily="34" charset="-122"/>
                          <a:ea typeface="微软雅黑" panose="020B0503020204020204" pitchFamily="34" charset="-122"/>
                          <a:cs typeface="+mn-cs"/>
                        </a:rPr>
                        <a:t>/</a:t>
                      </a:r>
                      <a:r>
                        <a:rPr lang="zh-CN" altLang="en-US" sz="2800" dirty="0" smtClean="0">
                          <a:solidFill>
                            <a:schemeClr val="dk1"/>
                          </a:solidFill>
                          <a:latin typeface="微软雅黑" panose="020B0503020204020204" pitchFamily="34" charset="-122"/>
                          <a:ea typeface="微软雅黑" panose="020B0503020204020204" pitchFamily="34" charset="-122"/>
                          <a:cs typeface="+mn-cs"/>
                        </a:rPr>
                        <a:t>指数平滑</a:t>
                      </a:r>
                    </a:p>
                  </a:txBody>
                  <a:tcPr anchor="ctr"/>
                </a:tc>
                <a:tc>
                  <a:txBody>
                    <a:bodyPr/>
                    <a:lstStyle/>
                    <a:p>
                      <a:pPr marL="0" algn="ctr"/>
                      <a:r>
                        <a:rPr lang="en-US" altLang="zh-CN" sz="2800" dirty="0" smtClean="0">
                          <a:solidFill>
                            <a:schemeClr val="dk1"/>
                          </a:solidFill>
                          <a:latin typeface="微软雅黑" panose="020B0503020204020204" pitchFamily="34" charset="-122"/>
                          <a:ea typeface="微软雅黑" panose="020B0503020204020204" pitchFamily="34" charset="-122"/>
                          <a:cs typeface="+mn-cs"/>
                        </a:rPr>
                        <a:t>~5</a:t>
                      </a:r>
                      <a:r>
                        <a:rPr lang="zh-CN" altLang="en-US" sz="2800" dirty="0" smtClean="0">
                          <a:solidFill>
                            <a:schemeClr val="dk1"/>
                          </a:solidFill>
                          <a:latin typeface="微软雅黑" panose="020B0503020204020204" pitchFamily="34" charset="-122"/>
                          <a:ea typeface="微软雅黑" panose="020B0503020204020204" pitchFamily="34" charset="-122"/>
                          <a:cs typeface="+mn-cs"/>
                        </a:rPr>
                        <a:t>个千分位</a:t>
                      </a:r>
                      <a:endParaRPr lang="zh-CN" altLang="en-US" sz="2800" dirty="0">
                        <a:solidFill>
                          <a:schemeClr val="dk1"/>
                        </a:solidFill>
                        <a:latin typeface="微软雅黑" panose="020B0503020204020204" pitchFamily="34" charset="-122"/>
                        <a:ea typeface="微软雅黑" panose="020B0503020204020204" pitchFamily="34" charset="-122"/>
                        <a:cs typeface="+mn-cs"/>
                      </a:endParaRPr>
                    </a:p>
                  </a:txBody>
                  <a:tcPr anchor="ctr"/>
                </a:tc>
                <a:tc>
                  <a:txBody>
                    <a:bodyPr/>
                    <a:lstStyle/>
                    <a:p>
                      <a:pPr marL="0" algn="ctr"/>
                      <a:r>
                        <a:rPr lang="en-US" altLang="zh-CN" sz="2800" dirty="0" smtClean="0">
                          <a:solidFill>
                            <a:schemeClr val="dk1"/>
                          </a:solidFill>
                          <a:latin typeface="微软雅黑" panose="020B0503020204020204" pitchFamily="34" charset="-122"/>
                          <a:ea typeface="微软雅黑" panose="020B0503020204020204" pitchFamily="34" charset="-122"/>
                          <a:cs typeface="+mn-cs"/>
                        </a:rPr>
                        <a:t>~1min</a:t>
                      </a:r>
                      <a:endParaRPr lang="zh-CN" altLang="en-US" sz="28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1"/>
                  </a:ext>
                </a:extLst>
              </a:tr>
              <a:tr h="1094015">
                <a:tc>
                  <a:txBody>
                    <a:bodyPr/>
                    <a:lstStyle/>
                    <a:p>
                      <a:pPr marL="0" marR="0" indent="0" algn="ctr" defTabSz="2073275" rtl="0" eaLnBrk="1" fontAlgn="auto" latinLnBrk="0" hangingPunct="1">
                        <a:lnSpc>
                          <a:spcPct val="100000"/>
                        </a:lnSpc>
                        <a:spcBef>
                          <a:spcPts val="0"/>
                        </a:spcBef>
                        <a:spcAft>
                          <a:spcPts val="0"/>
                        </a:spcAft>
                        <a:buClrTx/>
                        <a:buSzTx/>
                        <a:buFontTx/>
                        <a:buNone/>
                        <a:tabLst/>
                        <a:defRPr/>
                      </a:pPr>
                      <a:r>
                        <a:rPr lang="zh-CN" altLang="en-US" sz="2800" dirty="0" smtClean="0">
                          <a:solidFill>
                            <a:schemeClr val="dk1"/>
                          </a:solidFill>
                          <a:latin typeface="微软雅黑" panose="020B0503020204020204" pitchFamily="34" charset="-122"/>
                          <a:ea typeface="微软雅黑" panose="020B0503020204020204" pitchFamily="34" charset="-122"/>
                          <a:cs typeface="+mn-cs"/>
                        </a:rPr>
                        <a:t>原始信号零均值化</a:t>
                      </a: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altLang="zh-CN" sz="2800" dirty="0" smtClean="0">
                          <a:solidFill>
                            <a:schemeClr val="dk1"/>
                          </a:solidFill>
                          <a:latin typeface="微软雅黑" panose="020B0503020204020204" pitchFamily="34" charset="-122"/>
                          <a:ea typeface="微软雅黑" panose="020B0503020204020204" pitchFamily="34" charset="-122"/>
                          <a:cs typeface="+mn-cs"/>
                        </a:rPr>
                        <a:t>~2</a:t>
                      </a:r>
                      <a:r>
                        <a:rPr lang="zh-CN" altLang="en-US" sz="2800" dirty="0" smtClean="0">
                          <a:solidFill>
                            <a:schemeClr val="dk1"/>
                          </a:solidFill>
                          <a:latin typeface="微软雅黑" panose="020B0503020204020204" pitchFamily="34" charset="-122"/>
                          <a:ea typeface="微软雅黑" panose="020B0503020204020204" pitchFamily="34" charset="-122"/>
                          <a:cs typeface="+mn-cs"/>
                        </a:rPr>
                        <a:t>个千分位</a:t>
                      </a:r>
                    </a:p>
                  </a:txBody>
                  <a:tcPr anchor="ctr"/>
                </a:tc>
                <a:tc>
                  <a:txBody>
                    <a:bodyPr/>
                    <a:lstStyle/>
                    <a:p>
                      <a:pPr marL="0" algn="ctr"/>
                      <a:r>
                        <a:rPr lang="en-US" altLang="zh-CN" sz="2800" dirty="0" smtClean="0">
                          <a:solidFill>
                            <a:schemeClr val="dk1"/>
                          </a:solidFill>
                          <a:latin typeface="微软雅黑" panose="020B0503020204020204" pitchFamily="34" charset="-122"/>
                          <a:ea typeface="微软雅黑" panose="020B0503020204020204" pitchFamily="34" charset="-122"/>
                          <a:cs typeface="+mn-cs"/>
                        </a:rPr>
                        <a:t>~2min</a:t>
                      </a:r>
                      <a:endParaRPr lang="zh-CN" altLang="en-US" sz="2800" dirty="0">
                        <a:solidFill>
                          <a:schemeClr val="dk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val="10002"/>
                  </a:ext>
                </a:extLst>
              </a:tr>
              <a:tr h="877570">
                <a:tc>
                  <a:txBody>
                    <a:bodyPr/>
                    <a:lstStyle/>
                    <a:p>
                      <a:pPr marL="0" marR="0" indent="0" algn="ctr" defTabSz="2073275" rtl="0" eaLnBrk="1" fontAlgn="auto" latinLnBrk="0" hangingPunct="1">
                        <a:lnSpc>
                          <a:spcPct val="100000"/>
                        </a:lnSpc>
                        <a:spcBef>
                          <a:spcPts val="0"/>
                        </a:spcBef>
                        <a:spcAft>
                          <a:spcPts val="0"/>
                        </a:spcAft>
                        <a:buClrTx/>
                        <a:buSzTx/>
                        <a:buFontTx/>
                        <a:buNone/>
                        <a:tabLst/>
                        <a:defRPr/>
                      </a:pPr>
                      <a:r>
                        <a:rPr lang="zh-CN" altLang="en-US" sz="2800" dirty="0" smtClean="0">
                          <a:solidFill>
                            <a:schemeClr val="dk1"/>
                          </a:solidFill>
                          <a:latin typeface="微软雅黑" panose="020B0503020204020204" pitchFamily="34" charset="-122"/>
                          <a:ea typeface="微软雅黑" panose="020B0503020204020204" pitchFamily="34" charset="-122"/>
                          <a:cs typeface="+mn-cs"/>
                        </a:rPr>
                        <a:t>特征间非线性组合</a:t>
                      </a:r>
                    </a:p>
                  </a:txBody>
                  <a:tcPr anchor="ctr"/>
                </a:tc>
                <a:tc>
                  <a:txBody>
                    <a:bodyPr/>
                    <a:lstStyle/>
                    <a:p>
                      <a:pPr marL="0" algn="ctr"/>
                      <a:r>
                        <a:rPr lang="en-US" altLang="zh-CN" sz="2800" dirty="0" smtClean="0">
                          <a:solidFill>
                            <a:schemeClr val="tx1"/>
                          </a:solidFill>
                          <a:latin typeface="微软雅黑" panose="020B0503020204020204" pitchFamily="34" charset="-122"/>
                          <a:ea typeface="微软雅黑" panose="020B0503020204020204" pitchFamily="34" charset="-122"/>
                          <a:cs typeface="+mn-cs"/>
                        </a:rPr>
                        <a:t>~3</a:t>
                      </a:r>
                      <a:r>
                        <a:rPr lang="zh-CN" altLang="en-US" sz="2800" dirty="0" smtClean="0">
                          <a:solidFill>
                            <a:schemeClr val="tx1"/>
                          </a:solidFill>
                          <a:latin typeface="微软雅黑" panose="020B0503020204020204" pitchFamily="34" charset="-122"/>
                          <a:ea typeface="微软雅黑" panose="020B0503020204020204" pitchFamily="34" charset="-122"/>
                          <a:cs typeface="+mn-cs"/>
                        </a:rPr>
                        <a:t>个千分位</a:t>
                      </a:r>
                      <a:endParaRPr lang="zh-CN" altLang="en-US" sz="28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en-US" altLang="zh-CN" sz="2800" dirty="0" smtClean="0">
                          <a:solidFill>
                            <a:schemeClr val="dk1"/>
                          </a:solidFill>
                          <a:latin typeface="微软雅黑" panose="020B0503020204020204" pitchFamily="34" charset="-122"/>
                          <a:ea typeface="微软雅黑" panose="020B0503020204020204" pitchFamily="34" charset="-122"/>
                          <a:cs typeface="+mn-cs"/>
                        </a:rPr>
                        <a:t>~2min</a:t>
                      </a:r>
                    </a:p>
                  </a:txBody>
                  <a:tcPr anchor="ctr"/>
                </a:tc>
                <a:extLst>
                  <a:ext uri="{0D108BD9-81ED-4DB2-BD59-A6C34878D82A}">
                    <a16:rowId xmlns:a16="http://schemas.microsoft.com/office/drawing/2014/main" val="10003"/>
                  </a:ext>
                </a:extLst>
              </a:tr>
            </a:tbl>
          </a:graphicData>
        </a:graphic>
      </p:graphicFrame>
      <p:sp>
        <p:nvSpPr>
          <p:cNvPr id="3" name="文本框 2"/>
          <p:cNvSpPr txBox="1"/>
          <p:nvPr/>
        </p:nvSpPr>
        <p:spPr>
          <a:xfrm>
            <a:off x="795020" y="7776120"/>
            <a:ext cx="19979640" cy="1938020"/>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特征提取分析：</a:t>
            </a:r>
          </a:p>
          <a:p>
            <a:r>
              <a:rPr lang="zh-CN" altLang="en-US" sz="4000" dirty="0" smtClean="0">
                <a:solidFill>
                  <a:schemeClr val="bg1"/>
                </a:solidFill>
                <a:latin typeface="微软雅黑" panose="020B0503020204020204" pitchFamily="34" charset="-122"/>
                <a:ea typeface="微软雅黑" panose="020B0503020204020204" pitchFamily="34" charset="-122"/>
              </a:rPr>
              <a:t>       采用</a:t>
            </a:r>
            <a:r>
              <a:rPr lang="en-US" altLang="zh-CN" sz="4000" dirty="0" smtClean="0">
                <a:solidFill>
                  <a:schemeClr val="bg1"/>
                </a:solidFill>
                <a:latin typeface="微软雅黑" panose="020B0503020204020204" pitchFamily="34" charset="-122"/>
                <a:ea typeface="微软雅黑" panose="020B0503020204020204" pitchFamily="34" charset="-122"/>
              </a:rPr>
              <a:t>i7</a:t>
            </a:r>
            <a:r>
              <a:rPr lang="zh-CN" altLang="en-US" sz="4000" dirty="0" smtClean="0">
                <a:solidFill>
                  <a:schemeClr val="bg1"/>
                </a:solidFill>
                <a:latin typeface="微软雅黑" panose="020B0503020204020204" pitchFamily="34" charset="-122"/>
                <a:ea typeface="微软雅黑" panose="020B0503020204020204" pitchFamily="34" charset="-122"/>
              </a:rPr>
              <a:t>单核</a:t>
            </a:r>
            <a:r>
              <a:rPr lang="en-US" altLang="zh-CN" sz="4000" dirty="0">
                <a:solidFill>
                  <a:schemeClr val="bg1"/>
                </a:solidFill>
                <a:latin typeface="微软雅黑" panose="020B0503020204020204" pitchFamily="34" charset="-122"/>
                <a:ea typeface="微软雅黑" panose="020B0503020204020204" pitchFamily="34" charset="-122"/>
              </a:rPr>
              <a:t>CPU,</a:t>
            </a:r>
            <a:r>
              <a:rPr lang="zh-CN" altLang="en-US" sz="4000" dirty="0">
                <a:solidFill>
                  <a:schemeClr val="bg1"/>
                </a:solidFill>
                <a:latin typeface="微软雅黑" panose="020B0503020204020204" pitchFamily="34" charset="-122"/>
                <a:ea typeface="微软雅黑" panose="020B0503020204020204" pitchFamily="34" charset="-122"/>
              </a:rPr>
              <a:t>整体特征提取约耗时</a:t>
            </a:r>
            <a:r>
              <a:rPr lang="en-US" altLang="zh-CN" sz="4000" dirty="0" smtClean="0">
                <a:solidFill>
                  <a:schemeClr val="bg1"/>
                </a:solidFill>
                <a:latin typeface="微软雅黑" panose="020B0503020204020204" pitchFamily="34" charset="-122"/>
                <a:ea typeface="微软雅黑" panose="020B0503020204020204" pitchFamily="34" charset="-122"/>
              </a:rPr>
              <a:t>12min, </a:t>
            </a:r>
            <a:r>
              <a:rPr lang="zh-CN" altLang="en-US" sz="4000" dirty="0" smtClean="0">
                <a:solidFill>
                  <a:schemeClr val="bg1"/>
                </a:solidFill>
                <a:latin typeface="微软雅黑" panose="020B0503020204020204" pitchFamily="34" charset="-122"/>
                <a:ea typeface="微软雅黑" panose="020B0503020204020204" pitchFamily="34" charset="-122"/>
              </a:rPr>
              <a:t>实</a:t>
            </a:r>
            <a:r>
              <a:rPr lang="zh-CN" altLang="en-US" sz="4000" dirty="0" smtClean="0">
                <a:solidFill>
                  <a:schemeClr val="bg1"/>
                </a:solidFill>
                <a:latin typeface="微软雅黑" panose="020B0503020204020204" pitchFamily="34" charset="-122"/>
                <a:ea typeface="微软雅黑" panose="020B0503020204020204" pitchFamily="34" charset="-122"/>
                <a:sym typeface="+mn-ea"/>
              </a:rPr>
              <a:t>际</a:t>
            </a:r>
            <a:r>
              <a:rPr lang="zh-CN" altLang="en-US" sz="4000" dirty="0">
                <a:solidFill>
                  <a:schemeClr val="bg1"/>
                </a:solidFill>
                <a:latin typeface="微软雅黑" panose="020B0503020204020204" pitchFamily="34" charset="-122"/>
                <a:ea typeface="微软雅黑" panose="020B0503020204020204" pitchFamily="34" charset="-122"/>
                <a:sym typeface="+mn-ea"/>
              </a:rPr>
              <a:t>应用时，算力将不再是一个限制，特征提取耗时不会制约模型上线</a:t>
            </a:r>
            <a:r>
              <a:rPr lang="zh-CN" altLang="en-US" sz="4000"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932180"/>
            <a:ext cx="7306038" cy="830997"/>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实验分析</a:t>
            </a:r>
            <a:r>
              <a:rPr lang="zh-CN" altLang="en-US" sz="4800" dirty="0" smtClean="0">
                <a:solidFill>
                  <a:schemeClr val="bg1"/>
                </a:solidFill>
                <a:latin typeface="微软雅黑" panose="020B0503020204020204" pitchFamily="34" charset="-122"/>
                <a:ea typeface="微软雅黑" panose="020B0503020204020204" pitchFamily="34" charset="-122"/>
              </a:rPr>
              <a:t>：</a:t>
            </a:r>
            <a:endParaRPr lang="zh-CN" altLang="en-US" sz="48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503229" y="2093322"/>
            <a:ext cx="11070770" cy="7004957"/>
            <a:chOff x="6825342" y="2285999"/>
            <a:chExt cx="12197443" cy="7004957"/>
          </a:xfrm>
        </p:grpSpPr>
        <p:sp>
          <p:nvSpPr>
            <p:cNvPr id="4" name="矩形 3"/>
            <p:cNvSpPr/>
            <p:nvPr/>
          </p:nvSpPr>
          <p:spPr>
            <a:xfrm>
              <a:off x="6825342" y="2285999"/>
              <a:ext cx="12197443" cy="700495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25444" y="2452551"/>
              <a:ext cx="11397341" cy="6838405"/>
            </a:xfrm>
            <a:prstGeom prst="rect">
              <a:avLst/>
            </a:prstGeom>
          </p:spPr>
        </p:pic>
        <p:sp>
          <p:nvSpPr>
            <p:cNvPr id="18" name="文本框 17"/>
            <p:cNvSpPr txBox="1"/>
            <p:nvPr/>
          </p:nvSpPr>
          <p:spPr>
            <a:xfrm>
              <a:off x="10801205" y="2486634"/>
              <a:ext cx="4368039" cy="523220"/>
            </a:xfrm>
            <a:prstGeom prst="rect">
              <a:avLst/>
            </a:prstGeom>
            <a:noFill/>
          </p:spPr>
          <p:txBody>
            <a:bodyPr wrap="square" rtlCol="0">
              <a:spAutoFit/>
            </a:bodyPr>
            <a:lstStyle/>
            <a:p>
              <a:pPr algn="ctr"/>
              <a:r>
                <a:rPr lang="zh-CN" altLang="en-US" sz="2800" dirty="0" smtClean="0">
                  <a:latin typeface="微软雅黑" panose="020B0503020204020204" pitchFamily="34" charset="-122"/>
                  <a:ea typeface="微软雅黑" panose="020B0503020204020204" pitchFamily="34" charset="-122"/>
                </a:rPr>
                <a:t>不同设备的样本数量</a:t>
              </a:r>
              <a:endParaRPr lang="zh-CN" altLang="en-US" sz="2800"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743948" y="2573829"/>
            <a:ext cx="8242449" cy="6468437"/>
          </a:xfrm>
          <a:prstGeom prst="rect">
            <a:avLst/>
          </a:prstGeom>
          <a:noFill/>
        </p:spPr>
        <p:txBody>
          <a:bodyPr wrap="square" rtlCol="0">
            <a:spAutoFit/>
          </a:bodyPr>
          <a:lstStyle/>
          <a:p>
            <a:pPr marL="608330" indent="-571500">
              <a:spcBef>
                <a:spcPts val="1105"/>
              </a:spcBef>
              <a:buFont typeface="Wingdings" panose="05000000000000000000" pitchFamily="2" charset="2"/>
              <a:buChar char="Ø"/>
              <a:tabLst>
                <a:tab pos="323215" algn="l"/>
                <a:tab pos="323850" algn="l"/>
              </a:tabLst>
            </a:pPr>
            <a:r>
              <a:rPr lang="zh-CN" altLang="en-US" sz="3600" dirty="0" smtClean="0">
                <a:solidFill>
                  <a:schemeClr val="bg1"/>
                </a:solidFill>
                <a:latin typeface="微软雅黑" panose="020B0503020204020204" pitchFamily="34" charset="-122"/>
                <a:ea typeface="微软雅黑" panose="020B0503020204020204" pitchFamily="34" charset="-122"/>
                <a:cs typeface="Noto Sans CJK JP Regular"/>
              </a:rPr>
              <a:t>实验</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发现</a:t>
            </a:r>
            <a:r>
              <a:rPr lang="zh-CN" altLang="en-US" sz="3600" dirty="0" smtClean="0">
                <a:solidFill>
                  <a:schemeClr val="bg1"/>
                </a:solidFill>
                <a:latin typeface="微软雅黑" panose="020B0503020204020204" pitchFamily="34" charset="-122"/>
                <a:ea typeface="微软雅黑" panose="020B0503020204020204" pitchFamily="34" charset="-122"/>
                <a:cs typeface="Noto Sans CJK JP Regular"/>
              </a:rPr>
              <a:t>：</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不同设备具有不同工况，寿命耗损速度</a:t>
            </a:r>
            <a:r>
              <a:rPr lang="zh-CN" altLang="en-US" sz="3600" dirty="0" smtClean="0">
                <a:solidFill>
                  <a:schemeClr val="bg1"/>
                </a:solidFill>
                <a:latin typeface="微软雅黑" panose="020B0503020204020204" pitchFamily="34" charset="-122"/>
                <a:ea typeface="微软雅黑" panose="020B0503020204020204" pitchFamily="34" charset="-122"/>
                <a:cs typeface="Noto Sans CJK JP Regular"/>
              </a:rPr>
              <a:t>不同</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a:t>
            </a:r>
            <a:r>
              <a:rPr lang="zh-CN" altLang="en-US" sz="3600" dirty="0" smtClean="0">
                <a:solidFill>
                  <a:schemeClr val="bg1"/>
                </a:solidFill>
                <a:latin typeface="微软雅黑" panose="020B0503020204020204" pitchFamily="34" charset="-122"/>
                <a:ea typeface="微软雅黑" panose="020B0503020204020204" pitchFamily="34" charset="-122"/>
                <a:cs typeface="Noto Sans CJK JP Regular"/>
              </a:rPr>
              <a:t>使用</a:t>
            </a:r>
            <a:r>
              <a:rPr lang="zh-CN" altLang="en-US" sz="3600" dirty="0">
                <a:solidFill>
                  <a:srgbClr val="FF0000"/>
                </a:solidFill>
                <a:latin typeface="微软雅黑" panose="020B0503020204020204" pitchFamily="34" charset="-122"/>
                <a:ea typeface="微软雅黑" panose="020B0503020204020204" pitchFamily="34" charset="-122"/>
                <a:cs typeface="Noto Sans CJK JP Regular"/>
              </a:rPr>
              <a:t>设备类型分层采样</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，线下</a:t>
            </a:r>
            <a:r>
              <a:rPr lang="en-US" altLang="zh-CN" sz="3600" dirty="0">
                <a:solidFill>
                  <a:schemeClr val="bg1"/>
                </a:solidFill>
                <a:latin typeface="微软雅黑" panose="020B0503020204020204" pitchFamily="34" charset="-122"/>
                <a:ea typeface="微软雅黑" panose="020B0503020204020204" pitchFamily="34" charset="-122"/>
                <a:cs typeface="Noto Sans CJK JP Regular"/>
              </a:rPr>
              <a:t>/</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线上的模型预测精度均有很大提升。进一步考虑对样本数较多的几种设备类型单独构造训练模型。</a:t>
            </a:r>
            <a:endParaRPr lang="en-US" altLang="zh-CN" sz="3600" dirty="0">
              <a:solidFill>
                <a:schemeClr val="bg1"/>
              </a:solidFill>
              <a:latin typeface="微软雅黑" panose="020B0503020204020204" pitchFamily="34" charset="-122"/>
              <a:ea typeface="微软雅黑" panose="020B0503020204020204" pitchFamily="34" charset="-122"/>
              <a:cs typeface="Noto Sans CJK JP Regular"/>
            </a:endParaRPr>
          </a:p>
          <a:p>
            <a:pPr marL="36830">
              <a:spcBef>
                <a:spcPts val="1105"/>
              </a:spcBef>
              <a:tabLst>
                <a:tab pos="323215" algn="l"/>
                <a:tab pos="323850" algn="l"/>
              </a:tabLst>
            </a:pPr>
            <a:endParaRPr lang="en-US" altLang="zh-CN" sz="3600" dirty="0">
              <a:solidFill>
                <a:schemeClr val="bg1"/>
              </a:solidFill>
              <a:latin typeface="微软雅黑" panose="020B0503020204020204" pitchFamily="34" charset="-122"/>
              <a:ea typeface="微软雅黑" panose="020B0503020204020204" pitchFamily="34" charset="-122"/>
              <a:cs typeface="Noto Sans CJK JP Regular"/>
            </a:endParaRPr>
          </a:p>
          <a:p>
            <a:pPr marL="608330" indent="-571500">
              <a:spcBef>
                <a:spcPts val="1105"/>
              </a:spcBef>
              <a:buFont typeface="Wingdings" panose="05000000000000000000" pitchFamily="2" charset="2"/>
              <a:buChar char="Ø"/>
              <a:tabLst>
                <a:tab pos="323215" algn="l"/>
                <a:tab pos="323850" algn="l"/>
              </a:tabLst>
            </a:pP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单设备建模：选用</a:t>
            </a:r>
            <a:r>
              <a:rPr lang="en-US" altLang="zh-CN" sz="3600" dirty="0">
                <a:solidFill>
                  <a:srgbClr val="FF0000"/>
                </a:solidFill>
                <a:latin typeface="微软雅黑" panose="020B0503020204020204" pitchFamily="34" charset="-122"/>
                <a:ea typeface="微软雅黑" panose="020B0503020204020204" pitchFamily="34" charset="-122"/>
                <a:cs typeface="Noto Sans CJK JP Regular"/>
              </a:rPr>
              <a:t>S26a</a:t>
            </a:r>
            <a:r>
              <a:rPr lang="zh-CN" altLang="en-US" sz="3600" dirty="0">
                <a:solidFill>
                  <a:srgbClr val="FF0000"/>
                </a:solidFill>
                <a:latin typeface="微软雅黑" panose="020B0503020204020204" pitchFamily="34" charset="-122"/>
                <a:ea typeface="微软雅黑" panose="020B0503020204020204" pitchFamily="34" charset="-122"/>
                <a:cs typeface="Noto Sans CJK JP Regular"/>
              </a:rPr>
              <a:t>、</a:t>
            </a:r>
            <a:r>
              <a:rPr lang="en-US" altLang="zh-CN" sz="3600" dirty="0">
                <a:solidFill>
                  <a:srgbClr val="FF0000"/>
                </a:solidFill>
                <a:latin typeface="微软雅黑" panose="020B0503020204020204" pitchFamily="34" charset="-122"/>
                <a:ea typeface="微软雅黑" panose="020B0503020204020204" pitchFamily="34" charset="-122"/>
                <a:cs typeface="Noto Sans CJK JP Regular"/>
              </a:rPr>
              <a:t>S51d</a:t>
            </a:r>
            <a:r>
              <a:rPr lang="zh-CN" altLang="en-US" sz="3600" dirty="0">
                <a:solidFill>
                  <a:srgbClr val="FF0000"/>
                </a:solidFill>
                <a:latin typeface="微软雅黑" panose="020B0503020204020204" pitchFamily="34" charset="-122"/>
                <a:ea typeface="微软雅黑" panose="020B0503020204020204" pitchFamily="34" charset="-122"/>
                <a:cs typeface="Noto Sans CJK JP Regular"/>
              </a:rPr>
              <a:t>、</a:t>
            </a:r>
            <a:r>
              <a:rPr lang="en-US" altLang="zh-CN" sz="3600" dirty="0">
                <a:solidFill>
                  <a:srgbClr val="FF0000"/>
                </a:solidFill>
                <a:latin typeface="微软雅黑" panose="020B0503020204020204" pitchFamily="34" charset="-122"/>
                <a:ea typeface="微软雅黑" panose="020B0503020204020204" pitchFamily="34" charset="-122"/>
                <a:cs typeface="Noto Sans CJK JP Regular"/>
              </a:rPr>
              <a:t>S100</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这三种设备分别进行单独建模，并按照单独建模模型与原模型按照</a:t>
            </a:r>
            <a:r>
              <a:rPr lang="en-US" altLang="zh-CN" sz="3600" dirty="0">
                <a:solidFill>
                  <a:schemeClr val="bg1"/>
                </a:solidFill>
                <a:latin typeface="微软雅黑" panose="020B0503020204020204" pitchFamily="34" charset="-122"/>
                <a:ea typeface="微软雅黑" panose="020B0503020204020204" pitchFamily="34" charset="-122"/>
                <a:cs typeface="Noto Sans CJK JP Regular"/>
              </a:rPr>
              <a:t>1</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a:t>
            </a:r>
            <a:r>
              <a:rPr lang="en-US" altLang="zh-CN" sz="3600" dirty="0">
                <a:solidFill>
                  <a:schemeClr val="bg1"/>
                </a:solidFill>
                <a:latin typeface="微软雅黑" panose="020B0503020204020204" pitchFamily="34" charset="-122"/>
                <a:ea typeface="微软雅黑" panose="020B0503020204020204" pitchFamily="34" charset="-122"/>
                <a:cs typeface="Noto Sans CJK JP Regular"/>
              </a:rPr>
              <a:t>1</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的比例进行融合，</a:t>
            </a:r>
            <a:r>
              <a:rPr lang="zh-CN" altLang="en-US" sz="3600" dirty="0" smtClean="0">
                <a:solidFill>
                  <a:schemeClr val="bg1"/>
                </a:solidFill>
                <a:latin typeface="微软雅黑" panose="020B0503020204020204" pitchFamily="34" charset="-122"/>
                <a:ea typeface="微软雅黑" panose="020B0503020204020204" pitchFamily="34" charset="-122"/>
                <a:cs typeface="Noto Sans CJK JP Regular"/>
              </a:rPr>
              <a:t>提升六个</a:t>
            </a:r>
            <a:r>
              <a:rPr lang="zh-CN" altLang="en-US" sz="3600" dirty="0">
                <a:solidFill>
                  <a:schemeClr val="bg1"/>
                </a:solidFill>
                <a:latin typeface="微软雅黑" panose="020B0503020204020204" pitchFamily="34" charset="-122"/>
                <a:ea typeface="微软雅黑" panose="020B0503020204020204" pitchFamily="34" charset="-122"/>
                <a:cs typeface="Noto Sans CJK JP Regular"/>
              </a:rPr>
              <a:t>千分位。</a:t>
            </a:r>
            <a:endParaRPr lang="en-US" altLang="zh-CN" sz="3600" dirty="0">
              <a:solidFill>
                <a:schemeClr val="bg1"/>
              </a:solidFill>
              <a:latin typeface="微软雅黑" panose="020B0503020204020204" pitchFamily="34" charset="-122"/>
              <a:ea typeface="微软雅黑" panose="020B0503020204020204" pitchFamily="34" charset="-122"/>
              <a:cs typeface="Noto Sans CJK JP Regular"/>
            </a:endParaRPr>
          </a:p>
        </p:txBody>
      </p:sp>
    </p:spTree>
    <p:extLst>
      <p:ext uri="{BB962C8B-B14F-4D97-AF65-F5344CB8AC3E}">
        <p14:creationId xmlns:p14="http://schemas.microsoft.com/office/powerpoint/2010/main" val="25776978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0975" y="767534"/>
            <a:ext cx="8753475" cy="1568450"/>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模型设计</a:t>
            </a:r>
          </a:p>
          <a:p>
            <a:endParaRPr lang="en-US" altLang="zh-CN" sz="4800" dirty="0">
              <a:solidFill>
                <a:schemeClr val="bg1"/>
              </a:solidFill>
            </a:endParaRPr>
          </a:p>
        </p:txBody>
      </p:sp>
      <p:sp>
        <p:nvSpPr>
          <p:cNvPr id="5" name="文本框 4"/>
          <p:cNvSpPr txBox="1"/>
          <p:nvPr/>
        </p:nvSpPr>
        <p:spPr>
          <a:xfrm>
            <a:off x="2004150" y="1797504"/>
            <a:ext cx="16589375" cy="1463675"/>
          </a:xfrm>
          <a:prstGeom prst="rect">
            <a:avLst/>
          </a:prstGeom>
          <a:noFill/>
        </p:spPr>
        <p:txBody>
          <a:bodyPr wrap="square" rtlCol="0">
            <a:spAutoFit/>
          </a:bodyPr>
          <a:lstStyle/>
          <a:p>
            <a:pPr marL="36830" indent="0">
              <a:lnSpc>
                <a:spcPct val="100000"/>
              </a:lnSpc>
              <a:spcBef>
                <a:spcPts val="1105"/>
              </a:spcBef>
              <a:buFont typeface="Wingdings" panose="05000000000000000000"/>
              <a:buNone/>
              <a:tabLst>
                <a:tab pos="323215" algn="l"/>
                <a:tab pos="323850" algn="l"/>
              </a:tabLst>
            </a:pPr>
            <a:r>
              <a:rPr lang="zh-CN" sz="4000" dirty="0">
                <a:solidFill>
                  <a:schemeClr val="bg1"/>
                </a:solidFill>
                <a:latin typeface="微软雅黑" panose="020B0503020204020204" pitchFamily="34" charset="-122"/>
                <a:ea typeface="微软雅黑" panose="020B0503020204020204" pitchFamily="34" charset="-122"/>
                <a:cs typeface="Noto Sans CJK JP Regular"/>
                <a:sym typeface="+mn-ea"/>
              </a:rPr>
              <a:t>1</a:t>
            </a:r>
            <a:r>
              <a:rPr lang="en-US" altLang="zh-CN" sz="4000" dirty="0">
                <a:solidFill>
                  <a:schemeClr val="bg1"/>
                </a:solidFill>
                <a:latin typeface="微软雅黑" panose="020B0503020204020204" pitchFamily="34" charset="-122"/>
                <a:ea typeface="微软雅黑" panose="020B0503020204020204" pitchFamily="34" charset="-122"/>
                <a:cs typeface="Noto Sans CJK JP Regular"/>
                <a:sym typeface="+mn-ea"/>
              </a:rPr>
              <a:t>.</a:t>
            </a:r>
            <a:r>
              <a:rPr lang="zh-CN" sz="4000" dirty="0">
                <a:solidFill>
                  <a:schemeClr val="bg1"/>
                </a:solidFill>
                <a:latin typeface="微软雅黑" panose="020B0503020204020204" pitchFamily="34" charset="-122"/>
                <a:ea typeface="微软雅黑" panose="020B0503020204020204" pitchFamily="34" charset="-122"/>
                <a:cs typeface="Noto Sans CJK JP Regular"/>
                <a:sym typeface="+mn-ea"/>
              </a:rPr>
              <a:t>lightgbm</a:t>
            </a:r>
            <a:r>
              <a:rPr lang="zh-CN" sz="4000" dirty="0" smtClean="0">
                <a:solidFill>
                  <a:schemeClr val="bg1"/>
                </a:solidFill>
                <a:latin typeface="微软雅黑" panose="020B0503020204020204" pitchFamily="34" charset="-122"/>
                <a:ea typeface="微软雅黑" panose="020B0503020204020204" pitchFamily="34" charset="-122"/>
                <a:cs typeface="Noto Sans CJK JP Regular"/>
                <a:sym typeface="+mn-ea"/>
              </a:rPr>
              <a:t>、</a:t>
            </a:r>
            <a:r>
              <a:rPr lang="en-US" altLang="zh-CN" sz="4000" dirty="0" err="1" smtClean="0">
                <a:solidFill>
                  <a:schemeClr val="bg1"/>
                </a:solidFill>
                <a:latin typeface="微软雅黑" panose="020B0503020204020204" pitchFamily="34" charset="-122"/>
                <a:ea typeface="微软雅黑" panose="020B0503020204020204" pitchFamily="34" charset="-122"/>
                <a:cs typeface="Noto Sans CJK JP Regular"/>
                <a:sym typeface="+mn-ea"/>
              </a:rPr>
              <a:t>catboost</a:t>
            </a:r>
            <a:r>
              <a:rPr lang="zh-CN" sz="4000" dirty="0" smtClean="0">
                <a:solidFill>
                  <a:schemeClr val="bg1"/>
                </a:solidFill>
                <a:latin typeface="微软雅黑" panose="020B0503020204020204" pitchFamily="34" charset="-122"/>
                <a:ea typeface="微软雅黑" panose="020B0503020204020204" pitchFamily="34" charset="-122"/>
                <a:cs typeface="Noto Sans CJK JP Regular"/>
                <a:sym typeface="+mn-ea"/>
              </a:rPr>
              <a:t>采用</a:t>
            </a:r>
            <a:r>
              <a:rPr lang="zh-CN" sz="4000" dirty="0">
                <a:solidFill>
                  <a:schemeClr val="bg1"/>
                </a:solidFill>
                <a:latin typeface="微软雅黑" panose="020B0503020204020204" pitchFamily="34" charset="-122"/>
                <a:ea typeface="微软雅黑" panose="020B0503020204020204" pitchFamily="34" charset="-122"/>
                <a:cs typeface="Noto Sans CJK JP Regular"/>
                <a:sym typeface="+mn-ea"/>
              </a:rPr>
              <a:t>五折交叉验证</a:t>
            </a:r>
            <a:endParaRPr lang="zh-CN" altLang="en-US" sz="4000" dirty="0">
              <a:latin typeface="微软雅黑" panose="020B0503020204020204" pitchFamily="34" charset="-122"/>
              <a:ea typeface="微软雅黑" panose="020B0503020204020204" pitchFamily="34" charset="-122"/>
            </a:endParaRPr>
          </a:p>
          <a:p>
            <a:pPr marL="36830" indent="0">
              <a:lnSpc>
                <a:spcPct val="100000"/>
              </a:lnSpc>
              <a:spcBef>
                <a:spcPts val="1105"/>
              </a:spcBef>
              <a:buFont typeface="Wingdings" panose="05000000000000000000"/>
              <a:buNone/>
              <a:tabLst>
                <a:tab pos="323215" algn="l"/>
                <a:tab pos="323850" algn="l"/>
              </a:tabLst>
            </a:pPr>
            <a:endParaRPr lang="zh-CN" altLang="en-US" sz="4000" dirty="0">
              <a:solidFill>
                <a:schemeClr val="bg1"/>
              </a:solidFill>
              <a:latin typeface="微软雅黑" panose="020B0503020204020204" pitchFamily="34" charset="-122"/>
              <a:ea typeface="微软雅黑" panose="020B0503020204020204" pitchFamily="34" charset="-122"/>
              <a:cs typeface="Noto Sans CJK JP Regular"/>
              <a:sym typeface="+mn-ea"/>
            </a:endParaRPr>
          </a:p>
        </p:txBody>
      </p:sp>
      <p:pic>
        <p:nvPicPr>
          <p:cNvPr id="21" name="图片 20"/>
          <p:cNvPicPr>
            <a:picLocks noChangeAspect="1"/>
          </p:cNvPicPr>
          <p:nvPr/>
        </p:nvPicPr>
        <p:blipFill>
          <a:blip r:embed="rId2"/>
          <a:stretch>
            <a:fillRect/>
          </a:stretch>
        </p:blipFill>
        <p:spPr>
          <a:xfrm>
            <a:off x="3660865" y="2551249"/>
            <a:ext cx="12972415" cy="3359785"/>
          </a:xfrm>
          <a:prstGeom prst="rect">
            <a:avLst/>
          </a:prstGeom>
        </p:spPr>
      </p:pic>
      <p:sp>
        <p:nvSpPr>
          <p:cNvPr id="23" name="矩形 22"/>
          <p:cNvSpPr/>
          <p:nvPr/>
        </p:nvSpPr>
        <p:spPr>
          <a:xfrm>
            <a:off x="2207350" y="6172717"/>
            <a:ext cx="17662784" cy="707886"/>
          </a:xfrm>
          <a:prstGeom prst="rect">
            <a:avLst/>
          </a:prstGeom>
        </p:spPr>
        <p:txBody>
          <a:bodyPr wrap="none">
            <a:spAutoFit/>
          </a:bodyPr>
          <a:lstStyle/>
          <a:p>
            <a:r>
              <a:rPr lang="zh-CN" sz="4000" dirty="0" smtClean="0">
                <a:solidFill>
                  <a:schemeClr val="bg1"/>
                </a:solidFill>
                <a:latin typeface="微软雅黑" panose="020B0503020204020204" pitchFamily="34" charset="-122"/>
                <a:ea typeface="微软雅黑" panose="020B0503020204020204" pitchFamily="34" charset="-122"/>
                <a:cs typeface="Noto Sans CJK JP Regular"/>
              </a:rPr>
              <a:t>2</a:t>
            </a:r>
            <a:r>
              <a:rPr lang="en-US" altLang="zh-CN" sz="4000" dirty="0">
                <a:solidFill>
                  <a:schemeClr val="bg1"/>
                </a:solidFill>
                <a:latin typeface="微软雅黑" panose="020B0503020204020204" pitchFamily="34" charset="-122"/>
                <a:ea typeface="微软雅黑" panose="020B0503020204020204" pitchFamily="34" charset="-122"/>
                <a:cs typeface="Noto Sans CJK JP Regular"/>
              </a:rPr>
              <a:t>.</a:t>
            </a:r>
            <a:r>
              <a:rPr lang="zh-CN" sz="4000" dirty="0" smtClean="0">
                <a:solidFill>
                  <a:schemeClr val="bg1"/>
                </a:solidFill>
                <a:latin typeface="微软雅黑" panose="020B0503020204020204" pitchFamily="34" charset="-122"/>
                <a:ea typeface="微软雅黑" panose="020B0503020204020204" pitchFamily="34" charset="-122"/>
                <a:cs typeface="Noto Sans CJK JP Regular"/>
              </a:rPr>
              <a:t>lightgbm、</a:t>
            </a:r>
            <a:r>
              <a:rPr lang="en-US" altLang="zh-CN" sz="4000" dirty="0" err="1" smtClean="0">
                <a:solidFill>
                  <a:schemeClr val="bg1"/>
                </a:solidFill>
                <a:latin typeface="微软雅黑" panose="020B0503020204020204" pitchFamily="34" charset="-122"/>
                <a:ea typeface="微软雅黑" panose="020B0503020204020204" pitchFamily="34" charset="-122"/>
                <a:cs typeface="Noto Sans CJK JP Regular"/>
              </a:rPr>
              <a:t>catboost</a:t>
            </a:r>
            <a:r>
              <a:rPr lang="zh-CN" sz="4000" dirty="0" smtClean="0">
                <a:solidFill>
                  <a:schemeClr val="bg1"/>
                </a:solidFill>
                <a:latin typeface="微软雅黑" panose="020B0503020204020204" pitchFamily="34" charset="-122"/>
                <a:ea typeface="微软雅黑" panose="020B0503020204020204" pitchFamily="34" charset="-122"/>
                <a:cs typeface="Noto Sans CJK JP Regular"/>
              </a:rPr>
              <a:t>线性</a:t>
            </a:r>
            <a:r>
              <a:rPr lang="zh-CN" sz="4000" dirty="0">
                <a:solidFill>
                  <a:schemeClr val="bg1"/>
                </a:solidFill>
                <a:latin typeface="微软雅黑" panose="020B0503020204020204" pitchFamily="34" charset="-122"/>
                <a:ea typeface="微软雅黑" panose="020B0503020204020204" pitchFamily="34" charset="-122"/>
                <a:cs typeface="Noto Sans CJK JP Regular"/>
              </a:rPr>
              <a:t>加权融合，相比于stacking分数更高更具稳定性</a:t>
            </a:r>
          </a:p>
        </p:txBody>
      </p:sp>
      <p:sp>
        <p:nvSpPr>
          <p:cNvPr id="10" name="文本框 9"/>
          <p:cNvSpPr txBox="1"/>
          <p:nvPr/>
        </p:nvSpPr>
        <p:spPr>
          <a:xfrm>
            <a:off x="5843995" y="7059114"/>
            <a:ext cx="9324340" cy="645160"/>
          </a:xfrm>
          <a:prstGeom prst="rect">
            <a:avLst/>
          </a:prstGeom>
          <a:noFill/>
        </p:spPr>
        <p:txBody>
          <a:bodyPr wrap="square" rtlCol="0">
            <a:spAutoFit/>
          </a:bodyPr>
          <a:lstStyle/>
          <a:p>
            <a:r>
              <a:rPr lang="en-US" altLang="zh-CN" sz="3600" dirty="0" smtClean="0">
                <a:solidFill>
                  <a:schemeClr val="bg1"/>
                </a:solidFill>
              </a:rPr>
              <a:t>Score = 0.5*lightgbm+0.5*</a:t>
            </a:r>
            <a:r>
              <a:rPr lang="en-US" altLang="zh-CN" sz="3600" dirty="0" err="1" smtClean="0">
                <a:solidFill>
                  <a:schemeClr val="bg1"/>
                </a:solidFill>
              </a:rPr>
              <a:t>catboost</a:t>
            </a:r>
            <a:endParaRPr lang="en-US" altLang="zh-CN" sz="3600" dirty="0" smtClean="0">
              <a:solidFill>
                <a:schemeClr val="bg1"/>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2025270241"/>
              </p:ext>
            </p:extLst>
          </p:nvPr>
        </p:nvGraphicFramePr>
        <p:xfrm>
          <a:off x="4102190" y="7835084"/>
          <a:ext cx="12531090" cy="1551940"/>
        </p:xfrm>
        <a:graphic>
          <a:graphicData uri="http://schemas.openxmlformats.org/drawingml/2006/table">
            <a:tbl>
              <a:tblPr firstRow="1" bandRow="1">
                <a:tableStyleId>{5C22544A-7EE6-4342-B048-85BDC9FD1C3A}</a:tableStyleId>
              </a:tblPr>
              <a:tblGrid>
                <a:gridCol w="4177030">
                  <a:extLst>
                    <a:ext uri="{9D8B030D-6E8A-4147-A177-3AD203B41FA5}">
                      <a16:colId xmlns:a16="http://schemas.microsoft.com/office/drawing/2014/main" val="20000"/>
                    </a:ext>
                  </a:extLst>
                </a:gridCol>
                <a:gridCol w="4177030">
                  <a:extLst>
                    <a:ext uri="{9D8B030D-6E8A-4147-A177-3AD203B41FA5}">
                      <a16:colId xmlns:a16="http://schemas.microsoft.com/office/drawing/2014/main" val="20001"/>
                    </a:ext>
                  </a:extLst>
                </a:gridCol>
                <a:gridCol w="4177030">
                  <a:extLst>
                    <a:ext uri="{9D8B030D-6E8A-4147-A177-3AD203B41FA5}">
                      <a16:colId xmlns:a16="http://schemas.microsoft.com/office/drawing/2014/main" val="20002"/>
                    </a:ext>
                  </a:extLst>
                </a:gridCol>
              </a:tblGrid>
              <a:tr h="775970">
                <a:tc>
                  <a:txBody>
                    <a:bodyPr/>
                    <a:lstStyle/>
                    <a:p>
                      <a:pPr algn="ctr"/>
                      <a:r>
                        <a:rPr lang="zh-CN" altLang="en-US" sz="2400" dirty="0" smtClean="0">
                          <a:solidFill>
                            <a:schemeClr val="tx1"/>
                          </a:solidFill>
                          <a:latin typeface="微软雅黑" panose="020B0503020204020204" pitchFamily="34" charset="-122"/>
                          <a:ea typeface="微软雅黑" panose="020B0503020204020204" pitchFamily="34" charset="-122"/>
                        </a:rPr>
                        <a:t>模型</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err="1" smtClean="0">
                          <a:solidFill>
                            <a:schemeClr val="tx1"/>
                          </a:solidFill>
                          <a:latin typeface="微软雅黑" panose="020B0503020204020204" pitchFamily="34" charset="-122"/>
                          <a:ea typeface="微软雅黑" panose="020B0503020204020204" pitchFamily="34" charset="-122"/>
                        </a:rPr>
                        <a:t>lightgbm</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sz="2400" dirty="0" err="1" smtClean="0">
                          <a:solidFill>
                            <a:schemeClr val="tx1"/>
                          </a:solidFill>
                          <a:latin typeface="微软雅黑" panose="020B0503020204020204" pitchFamily="34" charset="-122"/>
                          <a:ea typeface="微软雅黑" panose="020B0503020204020204" pitchFamily="34" charset="-122"/>
                        </a:rPr>
                        <a:t>catboost</a:t>
                      </a:r>
                      <a:endParaRPr lang="zh-CN" altLang="en-US" sz="2400" dirty="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0"/>
                  </a:ext>
                </a:extLst>
              </a:tr>
              <a:tr h="775970">
                <a:tc>
                  <a:txBody>
                    <a:bodyPr/>
                    <a:lstStyle/>
                    <a:p>
                      <a:pPr marL="0" marR="0" indent="0" algn="ctr" defTabSz="914400" eaLnBrk="1" fontAlgn="auto" latinLnBrk="0" hangingPunct="1">
                        <a:lnSpc>
                          <a:spcPct val="100000"/>
                        </a:lnSpc>
                        <a:spcBef>
                          <a:spcPts val="0"/>
                        </a:spcBef>
                        <a:spcAft>
                          <a:spcPts val="0"/>
                        </a:spcAft>
                        <a:buClrTx/>
                        <a:buSzTx/>
                        <a:buFontTx/>
                        <a:buNone/>
                        <a:defRPr/>
                      </a:pPr>
                      <a:r>
                        <a:rPr lang="zh-CN" altLang="en-US" sz="2400" dirty="0" smtClean="0">
                          <a:solidFill>
                            <a:schemeClr val="tx1"/>
                          </a:solidFill>
                          <a:latin typeface="微软雅黑" panose="020B0503020204020204" pitchFamily="34" charset="-122"/>
                          <a:ea typeface="微软雅黑" panose="020B0503020204020204" pitchFamily="34" charset="-122"/>
                        </a:rPr>
                        <a:t>训练预测耗时</a:t>
                      </a:r>
                      <a:r>
                        <a:rPr lang="en-US" altLang="zh-CN" sz="2400" dirty="0" smtClean="0">
                          <a:solidFill>
                            <a:schemeClr val="tx1"/>
                          </a:solidFill>
                          <a:latin typeface="微软雅黑" panose="020B0503020204020204" pitchFamily="34" charset="-122"/>
                          <a:ea typeface="微软雅黑" panose="020B0503020204020204" pitchFamily="34" charset="-122"/>
                        </a:rPr>
                        <a:t>(8</a:t>
                      </a:r>
                      <a:r>
                        <a:rPr lang="zh-CN" altLang="en-US" sz="2400" dirty="0" smtClean="0">
                          <a:solidFill>
                            <a:schemeClr val="tx1"/>
                          </a:solidFill>
                          <a:latin typeface="微软雅黑" panose="020B0503020204020204" pitchFamily="34" charset="-122"/>
                          <a:ea typeface="微软雅黑" panose="020B0503020204020204" pitchFamily="34" charset="-122"/>
                        </a:rPr>
                        <a:t>核</a:t>
                      </a:r>
                      <a:r>
                        <a:rPr lang="en-US" altLang="zh-CN" sz="2400" dirty="0" smtClean="0">
                          <a:solidFill>
                            <a:schemeClr val="tx1"/>
                          </a:solidFill>
                          <a:latin typeface="微软雅黑" panose="020B0503020204020204" pitchFamily="34" charset="-122"/>
                          <a:ea typeface="微软雅黑" panose="020B0503020204020204" pitchFamily="34" charset="-122"/>
                        </a:rPr>
                        <a:t>CPU)</a:t>
                      </a:r>
                      <a:endParaRPr lang="zh-CN" altLang="en-US" sz="2400"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sz="2400" dirty="0" smtClean="0">
                          <a:solidFill>
                            <a:schemeClr val="tx1"/>
                          </a:solidFill>
                          <a:latin typeface="微软雅黑" panose="020B0503020204020204" pitchFamily="34" charset="-122"/>
                          <a:ea typeface="微软雅黑" panose="020B0503020204020204" pitchFamily="34" charset="-122"/>
                        </a:rPr>
                        <a:t>2min</a:t>
                      </a:r>
                      <a:endParaRPr lang="en-US" sz="2400"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sz="2400" dirty="0" smtClean="0">
                          <a:solidFill>
                            <a:schemeClr val="tx1"/>
                          </a:solidFill>
                          <a:latin typeface="微软雅黑" panose="020B0503020204020204" pitchFamily="34" charset="-122"/>
                          <a:ea typeface="微软雅黑" panose="020B0503020204020204" pitchFamily="34" charset="-122"/>
                        </a:rPr>
                        <a:t>15min</a:t>
                      </a:r>
                      <a:endParaRPr lang="zh-CN" altLang="en-US" sz="2400"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object 3"/>
          <p:cNvSpPr/>
          <p:nvPr/>
        </p:nvSpPr>
        <p:spPr>
          <a:xfrm>
            <a:off x="5419725" y="2920365"/>
            <a:ext cx="10982325" cy="5162278"/>
          </a:xfrm>
          <a:custGeom>
            <a:avLst/>
            <a:gdLst/>
            <a:ahLst/>
            <a:cxnLst/>
            <a:rect l="l" t="t" r="r" b="b"/>
            <a:pathLst>
              <a:path w="6068695" h="2554604">
                <a:moveTo>
                  <a:pt x="0" y="2554224"/>
                </a:moveTo>
                <a:lnTo>
                  <a:pt x="6068568" y="2554224"/>
                </a:lnTo>
                <a:lnTo>
                  <a:pt x="6068568" y="0"/>
                </a:lnTo>
                <a:lnTo>
                  <a:pt x="0" y="0"/>
                </a:lnTo>
                <a:lnTo>
                  <a:pt x="0" y="2554224"/>
                </a:lnTo>
                <a:close/>
              </a:path>
            </a:pathLst>
          </a:custGeom>
          <a:ln w="12191">
            <a:solidFill>
              <a:srgbClr val="FFFFFF"/>
            </a:solidFill>
          </a:ln>
        </p:spPr>
        <p:txBody>
          <a:bodyPr wrap="square" lIns="0" tIns="0" rIns="0" bIns="0" rtlCol="0"/>
          <a:lstStyle/>
          <a:p>
            <a:endParaRPr/>
          </a:p>
        </p:txBody>
      </p:sp>
      <p:sp>
        <p:nvSpPr>
          <p:cNvPr id="8" name="object 5"/>
          <p:cNvSpPr txBox="1"/>
          <p:nvPr/>
        </p:nvSpPr>
        <p:spPr>
          <a:xfrm>
            <a:off x="5796915" y="3675380"/>
            <a:ext cx="10605135" cy="3589188"/>
          </a:xfrm>
          <a:prstGeom prst="rect">
            <a:avLst/>
          </a:prstGeom>
        </p:spPr>
        <p:txBody>
          <a:bodyPr vert="horz" wrap="square" lIns="0" tIns="12065" rIns="0" bIns="0" rtlCol="0">
            <a:spAutoFit/>
          </a:bodyPr>
          <a:lstStyle/>
          <a:p>
            <a:pPr marL="12700" algn="l">
              <a:lnSpc>
                <a:spcPct val="100000"/>
              </a:lnSpc>
              <a:spcBef>
                <a:spcPts val="95"/>
              </a:spcBef>
            </a:pPr>
            <a:r>
              <a:rPr sz="3600" spc="-5" dirty="0">
                <a:solidFill>
                  <a:schemeClr val="bg1"/>
                </a:solidFill>
                <a:latin typeface="微软雅黑" panose="020B0503020204020204" pitchFamily="34" charset="-122"/>
                <a:ea typeface="微软雅黑" panose="020B0503020204020204" pitchFamily="34" charset="-122"/>
                <a:cs typeface="Noto Sans CJK JP Regular"/>
              </a:rPr>
              <a:t>潜力：</a:t>
            </a:r>
            <a:endParaRPr sz="3600" dirty="0">
              <a:solidFill>
                <a:schemeClr val="bg1"/>
              </a:solidFill>
              <a:latin typeface="微软雅黑" panose="020B0503020204020204" pitchFamily="34" charset="-122"/>
              <a:ea typeface="微软雅黑" panose="020B0503020204020204" pitchFamily="34" charset="-122"/>
              <a:cs typeface="Noto Sans CJK JP Regular"/>
            </a:endParaRPr>
          </a:p>
          <a:p>
            <a:pPr algn="l">
              <a:lnSpc>
                <a:spcPct val="100000"/>
              </a:lnSpc>
              <a:spcBef>
                <a:spcPts val="20"/>
              </a:spcBef>
            </a:pPr>
            <a:endParaRPr sz="3600" dirty="0">
              <a:solidFill>
                <a:schemeClr val="bg1"/>
              </a:solidFill>
              <a:latin typeface="微软雅黑" panose="020B0503020204020204" pitchFamily="34" charset="-122"/>
              <a:ea typeface="微软雅黑" panose="020B0503020204020204" pitchFamily="34" charset="-122"/>
              <a:cs typeface="Times New Roman" panose="02020603050405020304"/>
            </a:endParaRPr>
          </a:p>
          <a:p>
            <a:pPr marL="12700" indent="342900" algn="l">
              <a:lnSpc>
                <a:spcPct val="100000"/>
              </a:lnSpc>
              <a:buFont typeface="Wingdings" panose="05000000000000000000"/>
              <a:buChar char=""/>
              <a:tabLst>
                <a:tab pos="697865" algn="l"/>
                <a:tab pos="698500" algn="l"/>
              </a:tabLst>
            </a:pPr>
            <a:r>
              <a:rPr lang="zh-CN" altLang="en-US" sz="3600" spc="-5" dirty="0">
                <a:solidFill>
                  <a:schemeClr val="bg1"/>
                </a:solidFill>
                <a:latin typeface="微软雅黑" panose="020B0503020204020204" pitchFamily="34" charset="-122"/>
                <a:ea typeface="微软雅黑" panose="020B0503020204020204" pitchFamily="34" charset="-122"/>
                <a:cs typeface="Noto Sans CJK JP Regular"/>
              </a:rPr>
              <a:t>良好的特征工程使得模型线上线下具有一致性</a:t>
            </a:r>
            <a:endParaRPr lang="en-US" sz="3600" spc="-5" dirty="0" smtClean="0">
              <a:solidFill>
                <a:schemeClr val="bg1"/>
              </a:solidFill>
              <a:latin typeface="微软雅黑" panose="020B0503020204020204" pitchFamily="34" charset="-122"/>
              <a:ea typeface="微软雅黑" panose="020B0503020204020204" pitchFamily="34" charset="-122"/>
              <a:cs typeface="Noto Sans CJK JP Regular"/>
            </a:endParaRPr>
          </a:p>
          <a:p>
            <a:pPr marL="12700" marR="5080" indent="342900" algn="l">
              <a:lnSpc>
                <a:spcPct val="152000"/>
              </a:lnSpc>
              <a:spcBef>
                <a:spcPts val="935"/>
              </a:spcBef>
              <a:buFont typeface="Wingdings" panose="05000000000000000000"/>
              <a:buChar char=""/>
              <a:tabLst>
                <a:tab pos="697865" algn="l"/>
                <a:tab pos="698500" algn="l"/>
              </a:tabLst>
            </a:pPr>
            <a:r>
              <a:rPr lang="zh-CN" altLang="en-US" sz="3600" dirty="0">
                <a:solidFill>
                  <a:schemeClr val="bg1"/>
                </a:solidFill>
                <a:latin typeface="微软雅黑" panose="020B0503020204020204" pitchFamily="34" charset="-122"/>
                <a:ea typeface="微软雅黑" panose="020B0503020204020204" pitchFamily="34" charset="-122"/>
                <a:cs typeface="Times New Roman" panose="02020603050405020304"/>
              </a:rPr>
              <a:t>自动化的特征选择，便于线上</a:t>
            </a:r>
            <a:r>
              <a:rPr lang="zh-CN" altLang="en-US" sz="3600" dirty="0" smtClean="0">
                <a:solidFill>
                  <a:schemeClr val="bg1"/>
                </a:solidFill>
                <a:latin typeface="微软雅黑" panose="020B0503020204020204" pitchFamily="34" charset="-122"/>
                <a:ea typeface="微软雅黑" panose="020B0503020204020204" pitchFamily="34" charset="-122"/>
                <a:cs typeface="Times New Roman" panose="02020603050405020304"/>
              </a:rPr>
              <a:t>部署</a:t>
            </a:r>
            <a:endParaRPr lang="en-US" altLang="zh-CN" sz="3600" dirty="0" smtClean="0">
              <a:solidFill>
                <a:schemeClr val="bg1"/>
              </a:solidFill>
              <a:latin typeface="微软雅黑" panose="020B0503020204020204" pitchFamily="34" charset="-122"/>
              <a:ea typeface="微软雅黑" panose="020B0503020204020204" pitchFamily="34" charset="-122"/>
              <a:cs typeface="Times New Roman" panose="02020603050405020304"/>
            </a:endParaRPr>
          </a:p>
          <a:p>
            <a:pPr marL="12700" marR="5080" indent="342900" algn="l">
              <a:lnSpc>
                <a:spcPct val="152000"/>
              </a:lnSpc>
              <a:spcBef>
                <a:spcPts val="935"/>
              </a:spcBef>
              <a:buFont typeface="Wingdings" panose="05000000000000000000"/>
              <a:buChar char=""/>
              <a:tabLst>
                <a:tab pos="697865" algn="l"/>
                <a:tab pos="698500" algn="l"/>
              </a:tabLst>
            </a:pPr>
            <a:r>
              <a:rPr lang="en-US" altLang="zh-CN" sz="3600" dirty="0" err="1" smtClean="0">
                <a:solidFill>
                  <a:schemeClr val="bg1"/>
                </a:solidFill>
                <a:latin typeface="微软雅黑" panose="020B0503020204020204" pitchFamily="34" charset="-122"/>
                <a:ea typeface="微软雅黑" panose="020B0503020204020204" pitchFamily="34" charset="-122"/>
                <a:cs typeface="Times New Roman" panose="02020603050405020304"/>
              </a:rPr>
              <a:t>Lightgbm</a:t>
            </a:r>
            <a:r>
              <a:rPr lang="zh-CN" altLang="en-US" sz="3600" dirty="0" smtClean="0">
                <a:solidFill>
                  <a:schemeClr val="bg1"/>
                </a:solidFill>
                <a:latin typeface="微软雅黑" panose="020B0503020204020204" pitchFamily="34" charset="-122"/>
                <a:ea typeface="微软雅黑" panose="020B0503020204020204" pitchFamily="34" charset="-122"/>
                <a:cs typeface="Times New Roman" panose="02020603050405020304"/>
              </a:rPr>
              <a:t>高分单模，更具</a:t>
            </a:r>
            <a:r>
              <a:rPr lang="zh-CN" altLang="en-US" sz="3600" dirty="0" smtClean="0">
                <a:solidFill>
                  <a:schemeClr val="bg1"/>
                </a:solidFill>
                <a:latin typeface="微软雅黑" panose="020B0503020204020204" pitchFamily="34" charset="-122"/>
                <a:ea typeface="微软雅黑" panose="020B0503020204020204" pitchFamily="34" charset="-122"/>
                <a:cs typeface="Times New Roman" panose="02020603050405020304"/>
              </a:rPr>
              <a:t>实用性</a:t>
            </a:r>
            <a:endParaRPr lang="en-US" altLang="zh-CN" sz="1600" dirty="0">
              <a:latin typeface="微软雅黑" panose="020B0503020204020204" pitchFamily="34" charset="-122"/>
              <a:ea typeface="微软雅黑" panose="020B0503020204020204" pitchFamily="34" charset="-122"/>
              <a:cs typeface="Times New Roman" panose="02020603050405020304"/>
            </a:endParaRPr>
          </a:p>
        </p:txBody>
      </p:sp>
      <p:sp>
        <p:nvSpPr>
          <p:cNvPr id="10" name="文本框 9"/>
          <p:cNvSpPr txBox="1"/>
          <p:nvPr/>
        </p:nvSpPr>
        <p:spPr>
          <a:xfrm>
            <a:off x="635635" y="1078411"/>
            <a:ext cx="4784090" cy="830997"/>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方案</a:t>
            </a:r>
            <a:r>
              <a:rPr lang="zh-CN" altLang="en-US" sz="4800" dirty="0" smtClean="0">
                <a:solidFill>
                  <a:schemeClr val="bg1"/>
                </a:solidFill>
                <a:latin typeface="微软雅黑" panose="020B0503020204020204" pitchFamily="34" charset="-122"/>
                <a:ea typeface="微软雅黑" panose="020B0503020204020204" pitchFamily="34" charset="-122"/>
              </a:rPr>
              <a:t>潜力</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7811397" y="4137973"/>
            <a:ext cx="6930888" cy="3046988"/>
          </a:xfrm>
          <a:prstGeom prst="rect">
            <a:avLst/>
          </a:prstGeom>
          <a:noFill/>
        </p:spPr>
        <p:txBody>
          <a:bodyPr wrap="square" rtlCol="0">
            <a:spAutoFit/>
          </a:bodyPr>
          <a:lstStyle/>
          <a:p>
            <a:pPr algn="ctr"/>
            <a:r>
              <a:rPr kumimoji="1" lang="en-US" altLang="zh-CN" sz="9600" dirty="0">
                <a:solidFill>
                  <a:schemeClr val="bg1"/>
                </a:solidFill>
                <a:latin typeface="微软雅黑" panose="020B0503020204020204" pitchFamily="34" charset="-122"/>
                <a:ea typeface="微软雅黑" panose="020B0503020204020204" pitchFamily="34" charset="-122"/>
              </a:rPr>
              <a:t>THANK</a:t>
            </a:r>
            <a:r>
              <a:rPr kumimoji="1" lang="zh-CN" altLang="en-US" sz="9600" dirty="0">
                <a:solidFill>
                  <a:schemeClr val="bg1"/>
                </a:solidFill>
                <a:latin typeface="微软雅黑" panose="020B0503020204020204" pitchFamily="34" charset="-122"/>
                <a:ea typeface="微软雅黑" panose="020B0503020204020204" pitchFamily="34" charset="-122"/>
              </a:rPr>
              <a:t> </a:t>
            </a:r>
            <a:r>
              <a:rPr kumimoji="1" lang="en-US" altLang="zh-CN" sz="9600" dirty="0">
                <a:solidFill>
                  <a:schemeClr val="bg1"/>
                </a:solidFill>
                <a:latin typeface="微软雅黑" panose="020B0503020204020204" pitchFamily="34" charset="-122"/>
                <a:ea typeface="微软雅黑" panose="020B0503020204020204" pitchFamily="34" charset="-122"/>
              </a:rPr>
              <a:t>YOU!</a:t>
            </a:r>
            <a:endParaRPr kumimoji="1" lang="zh-CN" altLang="en-US" sz="9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3718832" y="3320894"/>
            <a:ext cx="12968968" cy="3416320"/>
          </a:xfrm>
          <a:prstGeom prst="rect">
            <a:avLst/>
          </a:prstGeom>
        </p:spPr>
        <p:txBody>
          <a:bodyPr wrap="square">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团队荣誉：</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数字</a:t>
            </a:r>
            <a:r>
              <a:rPr lang="zh-CN" altLang="en-US" sz="3600" dirty="0">
                <a:solidFill>
                  <a:schemeClr val="bg1"/>
                </a:solidFill>
                <a:latin typeface="微软雅黑" panose="020B0503020204020204" pitchFamily="34" charset="-122"/>
                <a:ea typeface="微软雅黑" panose="020B0503020204020204" pitchFamily="34" charset="-122"/>
              </a:rPr>
              <a:t>中国创新</a:t>
            </a:r>
            <a:r>
              <a:rPr lang="zh-CN" altLang="en-US" sz="3600" dirty="0" smtClean="0">
                <a:solidFill>
                  <a:schemeClr val="bg1"/>
                </a:solidFill>
                <a:latin typeface="微软雅黑" panose="020B0503020204020204" pitchFamily="34" charset="-122"/>
                <a:ea typeface="微软雅黑" panose="020B0503020204020204" pitchFamily="34" charset="-122"/>
              </a:rPr>
              <a:t>大赛混凝土泵车</a:t>
            </a:r>
            <a:r>
              <a:rPr lang="zh-CN" altLang="en-US" sz="3600" dirty="0">
                <a:solidFill>
                  <a:schemeClr val="bg1"/>
                </a:solidFill>
                <a:latin typeface="微软雅黑" panose="020B0503020204020204" pitchFamily="34" charset="-122"/>
                <a:ea typeface="微软雅黑" panose="020B0503020204020204" pitchFamily="34" charset="-122"/>
              </a:rPr>
              <a:t>砼活塞故障预警 </a:t>
            </a:r>
            <a:r>
              <a:rPr lang="zh-CN" altLang="en-US" sz="3600" dirty="0" smtClean="0">
                <a:solidFill>
                  <a:schemeClr val="bg1"/>
                </a:solidFill>
                <a:latin typeface="微软雅黑" panose="020B0503020204020204" pitchFamily="34" charset="-122"/>
                <a:ea typeface="微软雅黑" panose="020B0503020204020204" pitchFamily="34" charset="-122"/>
              </a:rPr>
              <a:t>冠军</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中国</a:t>
            </a:r>
            <a:r>
              <a:rPr lang="zh-CN" altLang="en-US" sz="3600" dirty="0">
                <a:solidFill>
                  <a:schemeClr val="bg1"/>
                </a:solidFill>
                <a:latin typeface="微软雅黑" panose="020B0503020204020204" pitchFamily="34" charset="-122"/>
                <a:ea typeface="微软雅黑" panose="020B0503020204020204" pitchFamily="34" charset="-122"/>
              </a:rPr>
              <a:t>银</a:t>
            </a:r>
            <a:r>
              <a:rPr lang="zh-CN" altLang="en-US" sz="3600" dirty="0" smtClean="0">
                <a:solidFill>
                  <a:schemeClr val="bg1"/>
                </a:solidFill>
                <a:latin typeface="微软雅黑" panose="020B0503020204020204" pitchFamily="34" charset="-122"/>
                <a:ea typeface="微软雅黑" panose="020B0503020204020204" pitchFamily="34" charset="-122"/>
              </a:rPr>
              <a:t>联高校极客挑战赛数据建模 冠军</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a:solidFill>
                  <a:schemeClr val="bg1"/>
                </a:solidFill>
                <a:latin typeface="微软雅黑" panose="020B0503020204020204" pitchFamily="34" charset="-122"/>
                <a:ea typeface="微软雅黑" panose="020B0503020204020204" pitchFamily="34" charset="-122"/>
              </a:rPr>
              <a:t>	</a:t>
            </a:r>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a:solidFill>
                  <a:schemeClr val="bg1"/>
                </a:solidFill>
                <a:latin typeface="微软雅黑" panose="020B0503020204020204" pitchFamily="34" charset="-122"/>
                <a:ea typeface="微软雅黑" panose="020B0503020204020204" pitchFamily="34" charset="-122"/>
              </a:rPr>
              <a:t>雪浪工业数据智能</a:t>
            </a:r>
            <a:r>
              <a:rPr lang="zh-CN" altLang="en-US" sz="3600" dirty="0" smtClean="0">
                <a:solidFill>
                  <a:schemeClr val="bg1"/>
                </a:solidFill>
                <a:latin typeface="微软雅黑" panose="020B0503020204020204" pitchFamily="34" charset="-122"/>
                <a:ea typeface="微软雅黑" panose="020B0503020204020204" pitchFamily="34" charset="-122"/>
              </a:rPr>
              <a:t>挑战赛 季军</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移动</a:t>
            </a:r>
            <a:r>
              <a:rPr lang="en-US" altLang="zh-CN" sz="3600" dirty="0" smtClean="0">
                <a:solidFill>
                  <a:schemeClr val="bg1"/>
                </a:solidFill>
                <a:latin typeface="微软雅黑" panose="020B0503020204020204" pitchFamily="34" charset="-122"/>
                <a:ea typeface="微软雅黑" panose="020B0503020204020204" pitchFamily="34" charset="-122"/>
              </a:rPr>
              <a:t>AIIA-</a:t>
            </a:r>
            <a:r>
              <a:rPr lang="zh-CN" altLang="en-US" sz="3600" dirty="0" smtClean="0">
                <a:solidFill>
                  <a:schemeClr val="bg1"/>
                </a:solidFill>
                <a:latin typeface="微软雅黑" panose="020B0503020204020204" pitchFamily="34" charset="-122"/>
                <a:ea typeface="微软雅黑" panose="020B0503020204020204" pitchFamily="34" charset="-122"/>
              </a:rPr>
              <a:t>无线侧故障根因分析 季军</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a:solidFill>
                  <a:schemeClr val="bg1"/>
                </a:solidFill>
                <a:latin typeface="微软雅黑" panose="020B0503020204020204" pitchFamily="34" charset="-122"/>
                <a:ea typeface="微软雅黑" panose="020B0503020204020204" pitchFamily="34" charset="-122"/>
              </a:rPr>
              <a:t>	</a:t>
            </a:r>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联</a:t>
            </a:r>
            <a:r>
              <a:rPr lang="zh-CN" altLang="en-US" sz="3600" dirty="0">
                <a:solidFill>
                  <a:schemeClr val="bg1"/>
                </a:solidFill>
                <a:latin typeface="微软雅黑" panose="020B0503020204020204" pitchFamily="34" charset="-122"/>
                <a:ea typeface="微软雅黑" panose="020B0503020204020204" pitchFamily="34" charset="-122"/>
              </a:rPr>
              <a:t>创黔</a:t>
            </a:r>
            <a:r>
              <a:rPr lang="zh-CN" altLang="en-US" sz="3600" dirty="0" smtClean="0">
                <a:solidFill>
                  <a:schemeClr val="bg1"/>
                </a:solidFill>
                <a:latin typeface="微软雅黑" panose="020B0503020204020204" pitchFamily="34" charset="-122"/>
                <a:ea typeface="微软雅黑" panose="020B0503020204020204" pitchFamily="34" charset="-122"/>
              </a:rPr>
              <a:t>线杯</a:t>
            </a:r>
            <a:r>
              <a:rPr lang="zh-CN" altLang="en-US" sz="3600" dirty="0">
                <a:solidFill>
                  <a:schemeClr val="bg1"/>
                </a:solidFill>
                <a:latin typeface="微软雅黑" panose="020B0503020204020204" pitchFamily="34" charset="-122"/>
                <a:ea typeface="微软雅黑" panose="020B0503020204020204" pitchFamily="34" charset="-122"/>
              </a:rPr>
              <a:t>大数据应用创新</a:t>
            </a:r>
            <a:r>
              <a:rPr lang="zh-CN" altLang="en-US" sz="3600" dirty="0" smtClean="0">
                <a:solidFill>
                  <a:schemeClr val="bg1"/>
                </a:solidFill>
                <a:latin typeface="微软雅黑" panose="020B0503020204020204" pitchFamily="34" charset="-122"/>
                <a:ea typeface="微软雅黑" panose="020B0503020204020204" pitchFamily="34" charset="-122"/>
              </a:rPr>
              <a:t>大赛 季军</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5358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nvSpPr>
        <p:spPr>
          <a:xfrm>
            <a:off x="7128419" y="1492749"/>
            <a:ext cx="8208645" cy="1120820"/>
          </a:xfrm>
          <a:prstGeom prst="rect">
            <a:avLst/>
          </a:prstGeom>
        </p:spPr>
        <p:txBody>
          <a:bodyPr vert="horz" wrap="square" lIns="0" tIns="12700" rIns="0" bIns="0" rtlCol="0">
            <a:spAutoFit/>
          </a:bodyPr>
          <a:lstStyle>
            <a:lvl1pPr>
              <a:defRPr sz="1650" b="0" i="0">
                <a:solidFill>
                  <a:schemeClr val="tx1"/>
                </a:solidFill>
                <a:latin typeface="Times New Roman" panose="02020603050405020304"/>
                <a:ea typeface="+mj-ea"/>
                <a:cs typeface="Times New Roman" panose="02020603050405020304"/>
              </a:defRPr>
            </a:lvl1pPr>
          </a:lstStyle>
          <a:p>
            <a:pPr marL="12700">
              <a:lnSpc>
                <a:spcPct val="100000"/>
              </a:lnSpc>
              <a:spcBef>
                <a:spcPts val="100"/>
              </a:spcBef>
            </a:pPr>
            <a:r>
              <a:rPr lang="en-US" sz="6600" spc="80" dirty="0">
                <a:solidFill>
                  <a:schemeClr val="bg1"/>
                </a:solidFill>
                <a:latin typeface="Trebuchet MS" panose="020B0603020202020204"/>
                <a:cs typeface="Trebuchet MS" panose="020B0603020202020204"/>
              </a:rPr>
              <a:t>       </a:t>
            </a:r>
            <a:r>
              <a:rPr sz="7200" spc="80" dirty="0">
                <a:solidFill>
                  <a:schemeClr val="bg1"/>
                </a:solidFill>
                <a:latin typeface="Trebuchet MS" panose="020B0603020202020204"/>
                <a:cs typeface="Trebuchet MS" panose="020B0603020202020204"/>
              </a:rPr>
              <a:t>CONTENTS</a:t>
            </a:r>
          </a:p>
        </p:txBody>
      </p:sp>
      <p:sp>
        <p:nvSpPr>
          <p:cNvPr id="13" name="文本框 12"/>
          <p:cNvSpPr txBox="1"/>
          <p:nvPr/>
        </p:nvSpPr>
        <p:spPr>
          <a:xfrm>
            <a:off x="3988344" y="4263390"/>
            <a:ext cx="1946910" cy="1862048"/>
          </a:xfrm>
          <a:prstGeom prst="rect">
            <a:avLst/>
          </a:prstGeom>
          <a:solidFill>
            <a:schemeClr val="accent1">
              <a:lumMod val="60000"/>
              <a:lumOff val="40000"/>
            </a:schemeClr>
          </a:solidFill>
          <a:ln>
            <a:solidFill>
              <a:schemeClr val="accent1"/>
            </a:solidFill>
          </a:ln>
        </p:spPr>
        <p:txBody>
          <a:bodyPr wrap="square" rtlCol="0">
            <a:spAutoFit/>
          </a:bodyPr>
          <a:lstStyle/>
          <a:p>
            <a:pPr algn="ctr"/>
            <a:r>
              <a:rPr lang="zh-CN" altLang="en-US" sz="11500" dirty="0" smtClean="0">
                <a:solidFill>
                  <a:schemeClr val="bg1"/>
                </a:solidFill>
                <a:latin typeface="微软雅黑" panose="020B0503020204020204" pitchFamily="34" charset="-122"/>
                <a:ea typeface="微软雅黑" panose="020B0503020204020204" pitchFamily="34" charset="-122"/>
              </a:rPr>
              <a:t>壹</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108905" y="4263390"/>
            <a:ext cx="1946910" cy="1862048"/>
          </a:xfrm>
          <a:prstGeom prst="rect">
            <a:avLst/>
          </a:prstGeom>
          <a:solidFill>
            <a:schemeClr val="accent1">
              <a:lumMod val="60000"/>
              <a:lumOff val="40000"/>
            </a:schemeClr>
          </a:solidFill>
          <a:ln>
            <a:solidFill>
              <a:schemeClr val="accent1"/>
            </a:solidFill>
          </a:ln>
        </p:spPr>
        <p:txBody>
          <a:bodyPr wrap="square" rtlCol="0">
            <a:spAutoFit/>
          </a:bodyPr>
          <a:lstStyle/>
          <a:p>
            <a:pPr algn="ctr"/>
            <a:r>
              <a:rPr lang="zh-CN" altLang="en-US" sz="11500" dirty="0" smtClean="0">
                <a:solidFill>
                  <a:schemeClr val="bg1"/>
                </a:solidFill>
                <a:latin typeface="微软雅黑" panose="020B0503020204020204" pitchFamily="34" charset="-122"/>
                <a:ea typeface="微软雅黑" panose="020B0503020204020204" pitchFamily="34" charset="-122"/>
              </a:rPr>
              <a:t>贰</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2283441" y="4263390"/>
            <a:ext cx="1946910" cy="1862048"/>
          </a:xfrm>
          <a:prstGeom prst="rect">
            <a:avLst/>
          </a:prstGeom>
          <a:solidFill>
            <a:schemeClr val="accent1">
              <a:lumMod val="60000"/>
              <a:lumOff val="40000"/>
            </a:schemeClr>
          </a:solidFill>
          <a:ln>
            <a:solidFill>
              <a:schemeClr val="accent1"/>
            </a:solidFill>
          </a:ln>
        </p:spPr>
        <p:txBody>
          <a:bodyPr wrap="square" rtlCol="0">
            <a:spAutoFit/>
          </a:bodyPr>
          <a:lstStyle/>
          <a:p>
            <a:pPr algn="ctr"/>
            <a:r>
              <a:rPr lang="zh-CN" altLang="en-US" sz="11500" dirty="0" smtClean="0">
                <a:solidFill>
                  <a:schemeClr val="bg1"/>
                </a:solidFill>
                <a:latin typeface="微软雅黑" panose="020B0503020204020204" pitchFamily="34" charset="-122"/>
                <a:ea typeface="微软雅黑" panose="020B0503020204020204" pitchFamily="34" charset="-122"/>
              </a:rPr>
              <a:t>叁</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6216086" y="4263390"/>
            <a:ext cx="1946910" cy="1862048"/>
          </a:xfrm>
          <a:prstGeom prst="rect">
            <a:avLst/>
          </a:prstGeom>
          <a:solidFill>
            <a:schemeClr val="accent1">
              <a:lumMod val="60000"/>
              <a:lumOff val="40000"/>
            </a:schemeClr>
          </a:solidFill>
          <a:ln>
            <a:solidFill>
              <a:schemeClr val="accent1"/>
            </a:solidFill>
          </a:ln>
        </p:spPr>
        <p:txBody>
          <a:bodyPr wrap="square" rtlCol="0">
            <a:spAutoFit/>
          </a:bodyPr>
          <a:lstStyle/>
          <a:p>
            <a:pPr algn="ctr"/>
            <a:r>
              <a:rPr lang="zh-CN" altLang="en-US" sz="11500" dirty="0" smtClean="0">
                <a:solidFill>
                  <a:schemeClr val="bg1"/>
                </a:solidFill>
                <a:latin typeface="微软雅黑" panose="020B0503020204020204" pitchFamily="34" charset="-122"/>
                <a:ea typeface="微软雅黑" panose="020B0503020204020204" pitchFamily="34" charset="-122"/>
              </a:rPr>
              <a:t>肆</a:t>
            </a:r>
            <a:endParaRPr lang="zh-CN" altLang="en-US" sz="960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881029" y="6285230"/>
            <a:ext cx="2054225" cy="645160"/>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赛题分析</a:t>
            </a:r>
          </a:p>
        </p:txBody>
      </p:sp>
      <p:sp>
        <p:nvSpPr>
          <p:cNvPr id="23" name="文本框 22"/>
          <p:cNvSpPr txBox="1"/>
          <p:nvPr/>
        </p:nvSpPr>
        <p:spPr>
          <a:xfrm>
            <a:off x="8108905" y="6285230"/>
            <a:ext cx="2054225" cy="645160"/>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数据处理</a:t>
            </a:r>
          </a:p>
        </p:txBody>
      </p:sp>
      <p:sp>
        <p:nvSpPr>
          <p:cNvPr id="24" name="文本框 23"/>
          <p:cNvSpPr txBox="1"/>
          <p:nvPr/>
        </p:nvSpPr>
        <p:spPr>
          <a:xfrm>
            <a:off x="12229466" y="6285230"/>
            <a:ext cx="2054225" cy="645160"/>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特征工程</a:t>
            </a:r>
          </a:p>
        </p:txBody>
      </p:sp>
      <p:sp>
        <p:nvSpPr>
          <p:cNvPr id="25" name="文本框 24"/>
          <p:cNvSpPr txBox="1"/>
          <p:nvPr/>
        </p:nvSpPr>
        <p:spPr>
          <a:xfrm>
            <a:off x="16216086" y="6285230"/>
            <a:ext cx="2054225" cy="1198880"/>
          </a:xfrm>
          <a:prstGeom prst="rect">
            <a:avLst/>
          </a:prstGeom>
          <a:noFill/>
        </p:spPr>
        <p:txBody>
          <a:bodyPr wrap="square" rtlCol="0">
            <a:spAutoFit/>
          </a:bodyPr>
          <a:lstStyle/>
          <a:p>
            <a:r>
              <a:rPr lang="zh-CN" altLang="en-US" sz="3600">
                <a:solidFill>
                  <a:schemeClr val="bg1"/>
                </a:solidFill>
                <a:latin typeface="微软雅黑" panose="020B0503020204020204" pitchFamily="34" charset="-122"/>
                <a:ea typeface="微软雅黑" panose="020B0503020204020204" pitchFamily="34" charset="-122"/>
              </a:rPr>
              <a:t>实验结果及分析</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932180"/>
            <a:ext cx="2774950" cy="829945"/>
          </a:xfrm>
          <a:prstGeom prst="rect">
            <a:avLst/>
          </a:prstGeom>
          <a:noFill/>
        </p:spPr>
        <p:txBody>
          <a:bodyPr wrap="square" rtlCol="0">
            <a:spAutoFit/>
          </a:bodyPr>
          <a:lstStyle/>
          <a:p>
            <a:r>
              <a:rPr lang="zh-CN" altLang="en-US" sz="4800">
                <a:solidFill>
                  <a:schemeClr val="bg1"/>
                </a:solidFill>
                <a:latin typeface="微软雅黑" panose="020B0503020204020204" pitchFamily="34" charset="-122"/>
                <a:ea typeface="微软雅黑" panose="020B0503020204020204" pitchFamily="34" charset="-122"/>
              </a:rPr>
              <a:t>赛题分析</a:t>
            </a:r>
          </a:p>
        </p:txBody>
      </p:sp>
      <p:sp>
        <p:nvSpPr>
          <p:cNvPr id="3" name="文本框 2"/>
          <p:cNvSpPr txBox="1"/>
          <p:nvPr/>
        </p:nvSpPr>
        <p:spPr>
          <a:xfrm>
            <a:off x="2724785" y="2399331"/>
            <a:ext cx="16448405" cy="2306955"/>
          </a:xfrm>
          <a:prstGeom prst="rect">
            <a:avLst/>
          </a:prstGeom>
          <a:noFill/>
        </p:spPr>
        <p:txBody>
          <a:bodyPr wrap="square" rtlCol="0" anchor="t">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本赛题由中科云谷科技有限公司提供某类工程机械设备的核心耗损性部件的工作数据，包括部件工作时长、转速、温度、电压、电流等</a:t>
            </a:r>
            <a:r>
              <a:rPr lang="zh-CN" altLang="en-US" sz="3600" dirty="0">
                <a:solidFill>
                  <a:srgbClr val="C00000"/>
                </a:solidFill>
                <a:latin typeface="微软雅黑" panose="020B0503020204020204" pitchFamily="34" charset="-122"/>
                <a:ea typeface="微软雅黑" panose="020B0503020204020204" pitchFamily="34" charset="-122"/>
              </a:rPr>
              <a:t>多类工况数据</a:t>
            </a:r>
            <a:r>
              <a:rPr lang="zh-CN" altLang="en-US" sz="3600" dirty="0">
                <a:solidFill>
                  <a:schemeClr val="bg1"/>
                </a:solidFill>
                <a:latin typeface="微软雅黑" panose="020B0503020204020204" pitchFamily="34" charset="-122"/>
                <a:ea typeface="微软雅黑" panose="020B0503020204020204" pitchFamily="34" charset="-122"/>
              </a:rPr>
              <a:t>。希望参赛者利用大数据分析、机器学习、深度学习等方法，提取合适的特征、建立合适的寿命预测模型，预测核心耗损性部件的</a:t>
            </a:r>
            <a:r>
              <a:rPr lang="zh-CN" altLang="en-US" sz="3600" dirty="0">
                <a:solidFill>
                  <a:srgbClr val="C00000"/>
                </a:solidFill>
                <a:latin typeface="微软雅黑" panose="020B0503020204020204" pitchFamily="34" charset="-122"/>
                <a:ea typeface="微软雅黑" panose="020B0503020204020204" pitchFamily="34" charset="-122"/>
              </a:rPr>
              <a:t>剩余寿命</a:t>
            </a:r>
            <a:r>
              <a:rPr lang="zh-CN" altLang="en-US" sz="3600" dirty="0">
                <a:solidFill>
                  <a:schemeClr val="bg1"/>
                </a:solidFill>
                <a:latin typeface="微软雅黑" panose="020B0503020204020204" pitchFamily="34" charset="-122"/>
                <a:ea typeface="微软雅黑" panose="020B0503020204020204" pitchFamily="34" charset="-122"/>
              </a:rPr>
              <a:t>。</a:t>
            </a:r>
          </a:p>
        </p:txBody>
      </p:sp>
      <mc:AlternateContent xmlns:mc="http://schemas.openxmlformats.org/markup-compatibility/2006">
        <mc:Choice xmlns:a14="http://schemas.microsoft.com/office/drawing/2010/main" Requires="a14">
          <p:sp>
            <p:nvSpPr>
              <p:cNvPr id="6" name="文本框 5"/>
              <p:cNvSpPr txBox="1"/>
              <p:nvPr/>
            </p:nvSpPr>
            <p:spPr>
              <a:xfrm>
                <a:off x="2724785" y="5238727"/>
                <a:ext cx="13928272" cy="2485809"/>
              </a:xfrm>
              <a:prstGeom prst="rect">
                <a:avLst/>
              </a:prstGeom>
              <a:noFill/>
            </p:spPr>
            <p:txBody>
              <a:bodyPr wrap="square" lIns="0" tIns="0" rIns="0" bIns="0" rtlCol="0">
                <a:spAutoFit/>
              </a:bodyPr>
              <a:lstStyle/>
              <a:p>
                <a:pPr defTabSz="1340693"/>
                <a:r>
                  <a:rPr lang="zh-CN" altLang="en-US" sz="4400" dirty="0">
                    <a:solidFill>
                      <a:schemeClr val="bg1"/>
                    </a:solidFill>
                    <a:latin typeface="微软雅黑" panose="020B0503020204020204" pitchFamily="34" charset="-122"/>
                    <a:ea typeface="微软雅黑" panose="020B0503020204020204" pitchFamily="34" charset="-122"/>
                  </a:rPr>
                  <a:t>评价指标</a:t>
                </a:r>
                <a:r>
                  <a:rPr lang="zh-CN" altLang="en-US" sz="4400" dirty="0" smtClean="0">
                    <a:solidFill>
                      <a:schemeClr val="bg1"/>
                    </a:solidFill>
                    <a:latin typeface="微软雅黑" panose="020B0503020204020204" pitchFamily="34" charset="-122"/>
                    <a:ea typeface="微软雅黑" panose="020B0503020204020204" pitchFamily="34" charset="-122"/>
                  </a:rPr>
                  <a:t>：</a:t>
                </a:r>
                <a:r>
                  <a:rPr lang="en-US" altLang="zh-CN" sz="4400" dirty="0" smtClean="0">
                    <a:solidFill>
                      <a:schemeClr val="bg1"/>
                    </a:solidFill>
                  </a:rPr>
                  <a:t>res</a:t>
                </a:r>
                <a14:m>
                  <m:oMath xmlns:m="http://schemas.openxmlformats.org/officeDocument/2006/math">
                    <m:r>
                      <a:rPr lang="en-US" altLang="zh-CN" sz="4400" i="1" smtClean="0">
                        <a:solidFill>
                          <a:schemeClr val="bg1"/>
                        </a:solidFill>
                        <a:latin typeface="Cambria Math" panose="02040503050406030204" pitchFamily="18" charset="0"/>
                      </a:rPr>
                      <m:t>=</m:t>
                    </m:r>
                    <m:rad>
                      <m:radPr>
                        <m:degHide m:val="on"/>
                        <m:ctrlPr>
                          <a:rPr lang="en-US" altLang="zh-CN" sz="4400" i="1">
                            <a:solidFill>
                              <a:schemeClr val="bg1"/>
                            </a:solidFill>
                            <a:latin typeface="Cambria Math" panose="02040503050406030204" pitchFamily="18" charset="0"/>
                          </a:rPr>
                        </m:ctrlPr>
                      </m:radPr>
                      <m:deg/>
                      <m:e>
                        <m:f>
                          <m:fPr>
                            <m:ctrlPr>
                              <a:rPr lang="en-US" altLang="zh-CN" sz="4400" i="1">
                                <a:solidFill>
                                  <a:schemeClr val="bg1"/>
                                </a:solidFill>
                                <a:latin typeface="Cambria Math" panose="02040503050406030204" pitchFamily="18" charset="0"/>
                              </a:rPr>
                            </m:ctrlPr>
                          </m:fPr>
                          <m:num>
                            <m:r>
                              <a:rPr lang="en-US" altLang="zh-CN" sz="4400" i="1">
                                <a:solidFill>
                                  <a:schemeClr val="bg1"/>
                                </a:solidFill>
                                <a:latin typeface="Cambria Math" panose="02040503050406030204" pitchFamily="18" charset="0"/>
                              </a:rPr>
                              <m:t>1</m:t>
                            </m:r>
                          </m:num>
                          <m:den>
                            <m:r>
                              <a:rPr lang="en-US" altLang="zh-CN" sz="4400" i="1">
                                <a:solidFill>
                                  <a:schemeClr val="bg1"/>
                                </a:solidFill>
                                <a:latin typeface="Cambria Math" panose="02040503050406030204" pitchFamily="18" charset="0"/>
                              </a:rPr>
                              <m:t>𝑁</m:t>
                            </m:r>
                          </m:den>
                        </m:f>
                        <m:nary>
                          <m:naryPr>
                            <m:chr m:val="∑"/>
                            <m:ctrlPr>
                              <a:rPr lang="en-US" altLang="zh-CN" sz="4400" i="1">
                                <a:solidFill>
                                  <a:schemeClr val="bg1"/>
                                </a:solidFill>
                                <a:latin typeface="Cambria Math" panose="02040503050406030204" pitchFamily="18" charset="0"/>
                              </a:rPr>
                            </m:ctrlPr>
                          </m:naryPr>
                          <m:sub>
                            <m:r>
                              <m:rPr>
                                <m:brk m:alnAt="23"/>
                              </m:rPr>
                              <a:rPr lang="en-US" altLang="zh-CN" sz="4400" i="1">
                                <a:solidFill>
                                  <a:schemeClr val="bg1"/>
                                </a:solidFill>
                                <a:latin typeface="Cambria Math" panose="02040503050406030204" pitchFamily="18" charset="0"/>
                              </a:rPr>
                              <m:t>𝑖</m:t>
                            </m:r>
                            <m:r>
                              <a:rPr lang="en-US" altLang="zh-CN" sz="4400" i="1">
                                <a:solidFill>
                                  <a:schemeClr val="bg1"/>
                                </a:solidFill>
                                <a:latin typeface="Cambria Math" panose="02040503050406030204" pitchFamily="18" charset="0"/>
                              </a:rPr>
                              <m:t>=1</m:t>
                            </m:r>
                          </m:sub>
                          <m:sup>
                            <m:r>
                              <a:rPr lang="en-US" altLang="zh-CN" sz="4400" i="1">
                                <a:solidFill>
                                  <a:schemeClr val="bg1"/>
                                </a:solidFill>
                                <a:latin typeface="Cambria Math" panose="02040503050406030204" pitchFamily="18" charset="0"/>
                              </a:rPr>
                              <m:t>𝑁</m:t>
                            </m:r>
                          </m:sup>
                          <m:e>
                            <m:sSup>
                              <m:sSupPr>
                                <m:ctrlPr>
                                  <a:rPr lang="en-US" altLang="zh-CN" sz="4400" i="1">
                                    <a:solidFill>
                                      <a:schemeClr val="bg1"/>
                                    </a:solidFill>
                                    <a:latin typeface="Cambria Math" panose="02040503050406030204" pitchFamily="18" charset="0"/>
                                  </a:rPr>
                                </m:ctrlPr>
                              </m:sSupPr>
                              <m:e>
                                <m:d>
                                  <m:dPr>
                                    <m:ctrlPr>
                                      <a:rPr lang="en-US" altLang="zh-CN" sz="4400" i="1">
                                        <a:solidFill>
                                          <a:schemeClr val="bg1"/>
                                        </a:solidFill>
                                        <a:latin typeface="Cambria Math" panose="02040503050406030204" pitchFamily="18" charset="0"/>
                                      </a:rPr>
                                    </m:ctrlPr>
                                  </m:dPr>
                                  <m:e>
                                    <m:r>
                                      <a:rPr lang="en-US" altLang="zh-CN" sz="4400" i="1">
                                        <a:solidFill>
                                          <a:schemeClr val="bg1"/>
                                        </a:solidFill>
                                        <a:latin typeface="Cambria Math" panose="02040503050406030204" pitchFamily="18" charset="0"/>
                                      </a:rPr>
                                      <m:t>𝑙𝑜𝑔</m:t>
                                    </m:r>
                                    <m:d>
                                      <m:dPr>
                                        <m:ctrlPr>
                                          <a:rPr lang="en-US" altLang="zh-CN" sz="4400" i="1">
                                            <a:solidFill>
                                              <a:schemeClr val="bg1"/>
                                            </a:solidFill>
                                            <a:latin typeface="Cambria Math" panose="02040503050406030204" pitchFamily="18" charset="0"/>
                                          </a:rPr>
                                        </m:ctrlPr>
                                      </m:dPr>
                                      <m:e>
                                        <m:sSub>
                                          <m:sSubPr>
                                            <m:ctrlPr>
                                              <a:rPr lang="en-US" altLang="zh-CN" sz="4400" i="1">
                                                <a:solidFill>
                                                  <a:schemeClr val="bg1"/>
                                                </a:solidFill>
                                                <a:latin typeface="Cambria Math" panose="02040503050406030204" pitchFamily="18" charset="0"/>
                                              </a:rPr>
                                            </m:ctrlPr>
                                          </m:sSubPr>
                                          <m:e>
                                            <m:r>
                                              <a:rPr lang="en-US" altLang="zh-CN" sz="4400" i="1">
                                                <a:solidFill>
                                                  <a:schemeClr val="bg1"/>
                                                </a:solidFill>
                                                <a:latin typeface="Cambria Math" panose="02040503050406030204" pitchFamily="18" charset="0"/>
                                              </a:rPr>
                                              <m:t>𝑟</m:t>
                                            </m:r>
                                          </m:e>
                                          <m:sub>
                                            <m:r>
                                              <a:rPr lang="en-US" altLang="zh-CN" sz="4400" i="1">
                                                <a:solidFill>
                                                  <a:schemeClr val="bg1"/>
                                                </a:solidFill>
                                                <a:latin typeface="Cambria Math" panose="02040503050406030204" pitchFamily="18" charset="0"/>
                                              </a:rPr>
                                              <m:t>𝑖</m:t>
                                            </m:r>
                                          </m:sub>
                                        </m:sSub>
                                        <m:r>
                                          <a:rPr lang="en-US" altLang="zh-CN" sz="4400" i="1">
                                            <a:solidFill>
                                              <a:schemeClr val="bg1"/>
                                            </a:solidFill>
                                            <a:latin typeface="Cambria Math" panose="02040503050406030204" pitchFamily="18" charset="0"/>
                                          </a:rPr>
                                          <m:t>+1</m:t>
                                        </m:r>
                                      </m:e>
                                    </m:d>
                                    <m:r>
                                      <a:rPr lang="en-US" altLang="zh-CN" sz="4400" i="1">
                                        <a:solidFill>
                                          <a:schemeClr val="bg1"/>
                                        </a:solidFill>
                                        <a:latin typeface="Cambria Math" panose="02040503050406030204" pitchFamily="18" charset="0"/>
                                      </a:rPr>
                                      <m:t>−</m:t>
                                    </m:r>
                                    <m:r>
                                      <a:rPr lang="en-US" altLang="zh-CN" sz="4400" i="1">
                                        <a:solidFill>
                                          <a:schemeClr val="bg1"/>
                                        </a:solidFill>
                                        <a:latin typeface="Cambria Math" panose="02040503050406030204" pitchFamily="18" charset="0"/>
                                      </a:rPr>
                                      <m:t>𝑙𝑜𝑔</m:t>
                                    </m:r>
                                    <m:d>
                                      <m:dPr>
                                        <m:ctrlPr>
                                          <a:rPr lang="en-US" altLang="zh-CN" sz="4400" i="1">
                                            <a:solidFill>
                                              <a:schemeClr val="bg1"/>
                                            </a:solidFill>
                                            <a:latin typeface="Cambria Math" panose="02040503050406030204" pitchFamily="18" charset="0"/>
                                          </a:rPr>
                                        </m:ctrlPr>
                                      </m:dPr>
                                      <m:e>
                                        <m:sSub>
                                          <m:sSubPr>
                                            <m:ctrlPr>
                                              <a:rPr lang="en-US" altLang="zh-CN" sz="4400" i="1">
                                                <a:solidFill>
                                                  <a:schemeClr val="bg1"/>
                                                </a:solidFill>
                                                <a:latin typeface="Cambria Math" panose="02040503050406030204" pitchFamily="18" charset="0"/>
                                              </a:rPr>
                                            </m:ctrlPr>
                                          </m:sSubPr>
                                          <m:e>
                                            <m:acc>
                                              <m:accPr>
                                                <m:chr m:val="̂"/>
                                                <m:ctrlPr>
                                                  <a:rPr lang="en-US" altLang="zh-CN" sz="4400" i="1">
                                                    <a:solidFill>
                                                      <a:schemeClr val="bg1"/>
                                                    </a:solidFill>
                                                    <a:latin typeface="Cambria Math" panose="02040503050406030204" pitchFamily="18" charset="0"/>
                                                  </a:rPr>
                                                </m:ctrlPr>
                                              </m:accPr>
                                              <m:e>
                                                <m:r>
                                                  <a:rPr lang="en-US" altLang="zh-CN" sz="4400" i="1">
                                                    <a:solidFill>
                                                      <a:schemeClr val="bg1"/>
                                                    </a:solidFill>
                                                    <a:latin typeface="Cambria Math" panose="02040503050406030204" pitchFamily="18" charset="0"/>
                                                  </a:rPr>
                                                  <m:t>𝑟</m:t>
                                                </m:r>
                                              </m:e>
                                            </m:acc>
                                          </m:e>
                                          <m:sub>
                                            <m:r>
                                              <a:rPr lang="en-US" altLang="zh-CN" sz="4400" i="1">
                                                <a:solidFill>
                                                  <a:schemeClr val="bg1"/>
                                                </a:solidFill>
                                                <a:latin typeface="Cambria Math" panose="02040503050406030204" pitchFamily="18" charset="0"/>
                                              </a:rPr>
                                              <m:t>𝑖</m:t>
                                            </m:r>
                                          </m:sub>
                                        </m:sSub>
                                        <m:r>
                                          <a:rPr lang="en-US" altLang="zh-CN" sz="4400" i="1">
                                            <a:solidFill>
                                              <a:schemeClr val="bg1"/>
                                            </a:solidFill>
                                            <a:latin typeface="Cambria Math" panose="02040503050406030204" pitchFamily="18" charset="0"/>
                                          </a:rPr>
                                          <m:t>+1</m:t>
                                        </m:r>
                                      </m:e>
                                    </m:d>
                                  </m:e>
                                </m:d>
                              </m:e>
                              <m:sup>
                                <m:r>
                                  <a:rPr lang="en-US" altLang="zh-CN" sz="4400" i="1">
                                    <a:solidFill>
                                      <a:schemeClr val="bg1"/>
                                    </a:solidFill>
                                    <a:latin typeface="Cambria Math" panose="02040503050406030204" pitchFamily="18" charset="0"/>
                                  </a:rPr>
                                  <m:t>2</m:t>
                                </m:r>
                              </m:sup>
                            </m:sSup>
                          </m:e>
                        </m:nary>
                      </m:e>
                    </m:rad>
                  </m:oMath>
                </a14:m>
                <a:endParaRPr lang="en-US" altLang="zh-CN" sz="2639" dirty="0" smtClean="0">
                  <a:solidFill>
                    <a:prstClr val="black"/>
                  </a:solidFill>
                  <a:ea typeface="等线" panose="02010600030101010101" pitchFamily="2" charset="-122"/>
                </a:endParaRPr>
              </a:p>
              <a:p>
                <a:pPr defTabSz="1340693"/>
                <a:r>
                  <a:rPr lang="zh-CN" altLang="en-US" sz="3600" dirty="0" smtClean="0">
                    <a:solidFill>
                      <a:schemeClr val="bg1"/>
                    </a:solidFill>
                    <a:latin typeface="微软雅黑" panose="020B0503020204020204" pitchFamily="34" charset="-122"/>
                    <a:ea typeface="微软雅黑" panose="020B0503020204020204" pitchFamily="34" charset="-122"/>
                  </a:rPr>
                  <a:t>       在</a:t>
                </a:r>
                <a:r>
                  <a:rPr lang="zh-CN" altLang="en-US" sz="3600" dirty="0">
                    <a:solidFill>
                      <a:schemeClr val="bg1"/>
                    </a:solidFill>
                    <a:latin typeface="微软雅黑" panose="020B0503020204020204" pitchFamily="34" charset="-122"/>
                    <a:ea typeface="微软雅黑" panose="020B0503020204020204" pitchFamily="34" charset="-122"/>
                  </a:rPr>
                  <a:t>均方根损失的基础上，取对数</a:t>
                </a:r>
                <a:r>
                  <a:rPr lang="zh-CN" altLang="en-US" sz="3600" dirty="0" smtClean="0">
                    <a:solidFill>
                      <a:schemeClr val="bg1"/>
                    </a:solidFill>
                    <a:latin typeface="微软雅黑" panose="020B0503020204020204" pitchFamily="34" charset="-122"/>
                    <a:ea typeface="微软雅黑" panose="020B0503020204020204" pitchFamily="34" charset="-122"/>
                  </a:rPr>
                  <a:t>，</a:t>
                </a:r>
                <a:r>
                  <a:rPr lang="zh-CN" altLang="en-US" sz="3600" dirty="0" smtClean="0">
                    <a:solidFill>
                      <a:schemeClr val="bg1"/>
                    </a:solidFill>
                    <a:latin typeface="微软雅黑" panose="020B0503020204020204" pitchFamily="34" charset="-122"/>
                    <a:ea typeface="微软雅黑" panose="020B0503020204020204" pitchFamily="34" charset="-122"/>
                  </a:rPr>
                  <a:t>避免了</a:t>
                </a:r>
                <a:r>
                  <a:rPr lang="en-US" altLang="zh-CN" sz="3600" dirty="0" smtClean="0">
                    <a:solidFill>
                      <a:schemeClr val="bg1"/>
                    </a:solidFill>
                    <a:latin typeface="微软雅黑" panose="020B0503020204020204" pitchFamily="34" charset="-122"/>
                    <a:ea typeface="微软雅黑" panose="020B0503020204020204" pitchFamily="34" charset="-122"/>
                  </a:rPr>
                  <a:t>res</a:t>
                </a:r>
                <a:r>
                  <a:rPr lang="zh-CN" altLang="en-US" sz="3600" dirty="0" smtClean="0">
                    <a:solidFill>
                      <a:schemeClr val="bg1"/>
                    </a:solidFill>
                    <a:latin typeface="微软雅黑" panose="020B0503020204020204" pitchFamily="34" charset="-122"/>
                    <a:ea typeface="微软雅黑" panose="020B0503020204020204" pitchFamily="34" charset="-122"/>
                  </a:rPr>
                  <a:t>指标被大值预测误</a:t>
                </a:r>
                <a:r>
                  <a:rPr lang="en-US" altLang="zh-CN" sz="3600" dirty="0">
                    <a:solidFill>
                      <a:schemeClr val="bg1"/>
                    </a:solidFill>
                    <a:latin typeface="微软雅黑" panose="020B0503020204020204" pitchFamily="34" charset="-122"/>
                    <a:ea typeface="微软雅黑" panose="020B0503020204020204" pitchFamily="34" charset="-122"/>
                  </a:rPr>
                  <a:t> </a:t>
                </a:r>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差所主导</a:t>
                </a:r>
                <a:r>
                  <a:rPr lang="zh-CN" altLang="en-US" sz="3600" dirty="0" smtClean="0">
                    <a:solidFill>
                      <a:schemeClr val="bg1"/>
                    </a:solidFill>
                    <a:latin typeface="微软雅黑" panose="020B0503020204020204" pitchFamily="34" charset="-122"/>
                    <a:ea typeface="微软雅黑" panose="020B0503020204020204" pitchFamily="34" charset="-122"/>
                  </a:rPr>
                  <a:t>。</a:t>
                </a:r>
                <a:endParaRPr lang="zh-CN" altLang="en-US" sz="3600" dirty="0">
                  <a:solidFill>
                    <a:schemeClr val="bg1"/>
                  </a:solidFill>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2724785" y="5238727"/>
                <a:ext cx="13928272" cy="2485809"/>
              </a:xfrm>
              <a:prstGeom prst="rect">
                <a:avLst/>
              </a:prstGeom>
              <a:blipFill>
                <a:blip r:embed="rId3"/>
                <a:stretch>
                  <a:fillRect l="-2451" b="-10294"/>
                </a:stretch>
              </a:blipFill>
            </p:spPr>
            <p:txBody>
              <a:bodyPr/>
              <a:lstStyle/>
              <a:p>
                <a:r>
                  <a:rPr lang="zh-CN" altLang="en-US">
                    <a:noFill/>
                  </a:rPr>
                  <a:t> </a:t>
                </a:r>
              </a:p>
            </p:txBody>
          </p:sp>
        </mc:Fallback>
      </mc:AlternateContent>
      <p:sp>
        <p:nvSpPr>
          <p:cNvPr id="7" name="文本框 6"/>
          <p:cNvSpPr txBox="1"/>
          <p:nvPr/>
        </p:nvSpPr>
        <p:spPr>
          <a:xfrm>
            <a:off x="2724785" y="8289634"/>
            <a:ext cx="13783401" cy="1754326"/>
          </a:xfrm>
          <a:prstGeom prst="rect">
            <a:avLst/>
          </a:prstGeom>
          <a:noFill/>
        </p:spPr>
        <p:txBody>
          <a:bodyPr wrap="square" rtlCol="0">
            <a:spAutoFit/>
          </a:bodyPr>
          <a:lstStyle/>
          <a:p>
            <a:r>
              <a:rPr lang="zh-CN" altLang="en-US" sz="3600" b="1" dirty="0">
                <a:solidFill>
                  <a:schemeClr val="bg1"/>
                </a:solidFill>
                <a:latin typeface="微软雅黑" panose="020B0503020204020204" pitchFamily="34" charset="-122"/>
                <a:ea typeface="微软雅黑" panose="020B0503020204020204" pitchFamily="34" charset="-122"/>
              </a:rPr>
              <a:t>难点：</a:t>
            </a:r>
            <a:r>
              <a:rPr lang="zh-CN" altLang="en-US" sz="3600" dirty="0">
                <a:solidFill>
                  <a:schemeClr val="bg1"/>
                </a:solidFill>
                <a:latin typeface="微软雅黑" panose="020B0503020204020204" pitchFamily="34" charset="-122"/>
                <a:ea typeface="微软雅黑" panose="020B0503020204020204" pitchFamily="34" charset="-122"/>
              </a:rPr>
              <a:t>原始数据全生命周期如何采样</a:t>
            </a:r>
            <a:r>
              <a:rPr lang="zh-CN" altLang="en-US" sz="3600" dirty="0" smtClean="0">
                <a:solidFill>
                  <a:schemeClr val="bg1"/>
                </a:solidFill>
                <a:latin typeface="微软雅黑" panose="020B0503020204020204" pitchFamily="34" charset="-122"/>
                <a:ea typeface="微软雅黑" panose="020B0503020204020204" pitchFamily="34" charset="-122"/>
              </a:rPr>
              <a:t>？</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高噪声数据如何预处理？</a:t>
            </a:r>
            <a:endParaRPr lang="en-US" altLang="zh-CN" sz="3600" dirty="0" smtClean="0">
              <a:solidFill>
                <a:schemeClr val="bg1"/>
              </a:solidFill>
              <a:latin typeface="微软雅黑" panose="020B0503020204020204" pitchFamily="34" charset="-122"/>
              <a:ea typeface="微软雅黑" panose="020B0503020204020204" pitchFamily="34" charset="-122"/>
            </a:endParaRPr>
          </a:p>
          <a:p>
            <a:r>
              <a:rPr lang="en-US" altLang="zh-CN" sz="3600" dirty="0" smtClean="0">
                <a:solidFill>
                  <a:schemeClr val="bg1"/>
                </a:solidFill>
                <a:latin typeface="微软雅黑" panose="020B0503020204020204" pitchFamily="34" charset="-122"/>
                <a:ea typeface="微软雅黑" panose="020B0503020204020204" pitchFamily="34" charset="-122"/>
              </a:rPr>
              <a:t>			</a:t>
            </a:r>
            <a:r>
              <a:rPr lang="zh-CN" altLang="en-US" sz="3600" dirty="0" smtClean="0">
                <a:solidFill>
                  <a:schemeClr val="bg1"/>
                </a:solidFill>
                <a:latin typeface="微软雅黑" panose="020B0503020204020204" pitchFamily="34" charset="-122"/>
                <a:ea typeface="微软雅黑" panose="020B0503020204020204" pitchFamily="34" charset="-122"/>
              </a:rPr>
              <a:t>关键特征如何构造？</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932180"/>
            <a:ext cx="7306038" cy="830997"/>
          </a:xfrm>
          <a:prstGeom prst="rect">
            <a:avLst/>
          </a:prstGeom>
          <a:noFill/>
        </p:spPr>
        <p:txBody>
          <a:bodyPr wrap="square" rtlCol="0">
            <a:spAutoFit/>
          </a:bodyPr>
          <a:lstStyle/>
          <a:p>
            <a:r>
              <a:rPr lang="zh-CN" altLang="en-US" sz="4800" dirty="0" smtClean="0">
                <a:solidFill>
                  <a:schemeClr val="bg1"/>
                </a:solidFill>
                <a:latin typeface="微软雅黑" panose="020B0503020204020204" pitchFamily="34" charset="-122"/>
                <a:ea typeface="微软雅黑" panose="020B0503020204020204" pitchFamily="34" charset="-122"/>
              </a:rPr>
              <a:t>数据处理（样本选取）：</a:t>
            </a:r>
            <a:endParaRPr lang="zh-CN" altLang="en-US" sz="48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矩形 3"/>
              <p:cNvSpPr/>
              <p:nvPr/>
            </p:nvSpPr>
            <p:spPr>
              <a:xfrm>
                <a:off x="10317282" y="2547257"/>
                <a:ext cx="8759281" cy="187778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smtClean="0">
                    <a:solidFill>
                      <a:schemeClr val="tx1"/>
                    </a:solidFill>
                    <a:latin typeface="微软雅黑" panose="020B0503020204020204" pitchFamily="34" charset="-122"/>
                    <a:ea typeface="微软雅黑" panose="020B0503020204020204" pitchFamily="34" charset="-122"/>
                  </a:rPr>
                  <a:t>1</a:t>
                </a:r>
                <a:r>
                  <a:rPr lang="zh-CN" altLang="en-US" sz="3200" dirty="0" smtClean="0">
                    <a:solidFill>
                      <a:schemeClr val="tx1"/>
                    </a:solidFill>
                    <a:latin typeface="微软雅黑" panose="020B0503020204020204" pitchFamily="34" charset="-122"/>
                    <a:ea typeface="微软雅黑" panose="020B0503020204020204" pitchFamily="34" charset="-122"/>
                  </a:rPr>
                  <a:t>：活塞</a:t>
                </a:r>
                <a:r>
                  <a:rPr lang="zh-CN" altLang="en-US" sz="3200" dirty="0">
                    <a:solidFill>
                      <a:schemeClr val="tx1"/>
                    </a:solidFill>
                    <a:latin typeface="微软雅黑" panose="020B0503020204020204" pitchFamily="34" charset="-122"/>
                    <a:ea typeface="微软雅黑" panose="020B0503020204020204" pitchFamily="34" charset="-122"/>
                  </a:rPr>
                  <a:t>工作时长进行</a:t>
                </a:r>
                <a:r>
                  <a:rPr lang="zh-CN" altLang="en-US" sz="3200" dirty="0" smtClean="0">
                    <a:solidFill>
                      <a:schemeClr val="tx1"/>
                    </a:solidFill>
                    <a:latin typeface="微软雅黑" panose="020B0503020204020204" pitchFamily="34" charset="-122"/>
                    <a:ea typeface="微软雅黑" panose="020B0503020204020204" pitchFamily="34" charset="-122"/>
                  </a:rPr>
                  <a:t>平滑</a:t>
                </a:r>
                <a:endParaRPr lang="en-US" altLang="zh-CN" sz="3200" dirty="0">
                  <a:solidFill>
                    <a:schemeClr val="tx1"/>
                  </a:solidFill>
                  <a:latin typeface="微软雅黑" panose="020B0503020204020204" pitchFamily="34" charset="-122"/>
                  <a:ea typeface="微软雅黑" panose="020B0503020204020204" pitchFamily="34" charset="-122"/>
                </a:endParaRPr>
              </a:p>
              <a:p>
                <a:r>
                  <a:rPr lang="en-US" altLang="zh-CN" sz="3200" dirty="0" smtClean="0">
                    <a:solidFill>
                      <a:schemeClr val="tx1"/>
                    </a:solidFill>
                    <a:latin typeface="微软雅黑" panose="020B0503020204020204" pitchFamily="34" charset="-122"/>
                    <a:ea typeface="微软雅黑" panose="020B0503020204020204" pitchFamily="34" charset="-122"/>
                  </a:rPr>
                  <a:t>2</a:t>
                </a:r>
                <a:r>
                  <a:rPr lang="zh-CN" altLang="en-US" sz="3200" dirty="0" smtClean="0">
                    <a:solidFill>
                      <a:schemeClr val="tx1"/>
                    </a:solidFill>
                    <a:latin typeface="微软雅黑" panose="020B0503020204020204" pitchFamily="34" charset="-122"/>
                    <a:ea typeface="微软雅黑" panose="020B0503020204020204" pitchFamily="34" charset="-122"/>
                  </a:rPr>
                  <a:t>：全</a:t>
                </a:r>
                <a:r>
                  <a:rPr lang="zh-CN" altLang="en-US" sz="3200" dirty="0">
                    <a:solidFill>
                      <a:schemeClr val="tx1"/>
                    </a:solidFill>
                    <a:latin typeface="微软雅黑" panose="020B0503020204020204" pitchFamily="34" charset="-122"/>
                    <a:ea typeface="微软雅黑" panose="020B0503020204020204" pitchFamily="34" charset="-122"/>
                  </a:rPr>
                  <a:t>生命周期采样：已用寿命占比</a:t>
                </a:r>
                <a:r>
                  <a:rPr lang="en-US" altLang="zh-CN" sz="3200" dirty="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f>
                      <m:fPr>
                        <m:ctrlPr>
                          <a:rPr lang="en-US" altLang="zh-CN" sz="3200" i="1">
                            <a:solidFill>
                              <a:schemeClr val="tx1"/>
                            </a:solidFill>
                            <a:latin typeface="Cambria Math" panose="02040503050406030204" pitchFamily="18" charset="0"/>
                            <a:ea typeface="微软雅黑" panose="020B0503020204020204" pitchFamily="34" charset="-122"/>
                          </a:rPr>
                        </m:ctrlPr>
                      </m:fPr>
                      <m:num>
                        <m:r>
                          <a:rPr lang="zh-CN" altLang="en-US" sz="3200">
                            <a:solidFill>
                              <a:schemeClr val="tx1"/>
                            </a:solidFill>
                            <a:latin typeface="Cambria Math" panose="02040503050406030204" pitchFamily="18" charset="0"/>
                            <a:ea typeface="微软雅黑" panose="020B0503020204020204" pitchFamily="34" charset="-122"/>
                          </a:rPr>
                          <m:t>工作时长</m:t>
                        </m:r>
                      </m:num>
                      <m:den>
                        <m:r>
                          <a:rPr lang="zh-CN" altLang="en-US" sz="3200">
                            <a:solidFill>
                              <a:schemeClr val="tx1"/>
                            </a:solidFill>
                            <a:latin typeface="Cambria Math" panose="02040503050406030204" pitchFamily="18" charset="0"/>
                            <a:ea typeface="微软雅黑" panose="020B0503020204020204" pitchFamily="34" charset="-122"/>
                          </a:rPr>
                          <m:t>总寿命</m:t>
                        </m:r>
                      </m:den>
                    </m:f>
                  </m:oMath>
                </a14:m>
                <a:endParaRPr lang="zh-CN" altLang="en-US" sz="32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10317282" y="2547257"/>
                <a:ext cx="8759281" cy="1877785"/>
              </a:xfrm>
              <a:prstGeom prst="rect">
                <a:avLst/>
              </a:prstGeom>
              <a:blipFill>
                <a:blip r:embed="rId3"/>
                <a:stretch>
                  <a:fillRect l="-1596"/>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1103324" y="3177697"/>
            <a:ext cx="7746613" cy="5188847"/>
          </a:xfrm>
          <a:prstGeom prst="rect">
            <a:avLst/>
          </a:prstGeom>
          <a:ln>
            <a:noFill/>
          </a:ln>
        </p:spPr>
      </p:pic>
      <p:sp>
        <p:nvSpPr>
          <p:cNvPr id="17" name="矩形 16"/>
          <p:cNvSpPr/>
          <p:nvPr/>
        </p:nvSpPr>
        <p:spPr>
          <a:xfrm>
            <a:off x="10317282" y="6428012"/>
            <a:ext cx="8759281" cy="2977245"/>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Wingdings" panose="05000000000000000000" pitchFamily="2" charset="2"/>
              <a:buChar char="Ø"/>
            </a:pPr>
            <a:r>
              <a:rPr lang="zh-CN" altLang="en-US" sz="3200" dirty="0" smtClean="0">
                <a:solidFill>
                  <a:schemeClr val="tx1"/>
                </a:solidFill>
                <a:latin typeface="微软雅黑" panose="020B0503020204020204" pitchFamily="34" charset="-122"/>
                <a:ea typeface="微软雅黑" panose="020B0503020204020204" pitchFamily="34" charset="-122"/>
              </a:rPr>
              <a:t>考虑到设备使用初期和末期</a:t>
            </a:r>
            <a:r>
              <a:rPr lang="zh-CN" altLang="en-US" sz="3200" dirty="0" smtClean="0">
                <a:solidFill>
                  <a:schemeClr val="tx1"/>
                </a:solidFill>
                <a:latin typeface="微软雅黑" panose="020B0503020204020204" pitchFamily="34" charset="-122"/>
                <a:ea typeface="微软雅黑" panose="020B0503020204020204" pitchFamily="34" charset="-122"/>
              </a:rPr>
              <a:t>寿命属于瞬</a:t>
            </a:r>
            <a:r>
              <a:rPr lang="zh-CN" altLang="en-US" sz="3200" dirty="0" smtClean="0">
                <a:solidFill>
                  <a:schemeClr val="tx1"/>
                </a:solidFill>
                <a:latin typeface="微软雅黑" panose="020B0503020204020204" pitchFamily="34" charset="-122"/>
                <a:ea typeface="微软雅黑" panose="020B0503020204020204" pitchFamily="34" charset="-122"/>
              </a:rPr>
              <a:t>变状态，处在寿命数据分布的</a:t>
            </a:r>
            <a:r>
              <a:rPr lang="zh-CN" altLang="en-US" sz="3200" dirty="0" smtClean="0">
                <a:solidFill>
                  <a:schemeClr val="tx1"/>
                </a:solidFill>
                <a:latin typeface="微软雅黑" panose="020B0503020204020204" pitchFamily="34" charset="-122"/>
                <a:ea typeface="微软雅黑" panose="020B0503020204020204" pitchFamily="34" charset="-122"/>
              </a:rPr>
              <a:t>边缘</a:t>
            </a:r>
            <a:r>
              <a:rPr lang="en-US" altLang="zh-CN" sz="3200" dirty="0" smtClean="0">
                <a:solidFill>
                  <a:schemeClr val="tx1"/>
                </a:solidFill>
                <a:latin typeface="微软雅黑" panose="020B0503020204020204" pitchFamily="34" charset="-122"/>
                <a:ea typeface="微软雅黑" panose="020B0503020204020204" pitchFamily="34" charset="-122"/>
              </a:rPr>
              <a:t>0</a:t>
            </a:r>
            <a:r>
              <a:rPr lang="zh-CN" altLang="en-US" sz="3200" dirty="0" smtClean="0">
                <a:solidFill>
                  <a:schemeClr val="tx1"/>
                </a:solidFill>
                <a:latin typeface="微软雅黑" panose="020B0503020204020204" pitchFamily="34" charset="-122"/>
                <a:ea typeface="微软雅黑" panose="020B0503020204020204" pitchFamily="34" charset="-122"/>
              </a:rPr>
              <a:t>或</a:t>
            </a:r>
            <a:r>
              <a:rPr lang="en-US" altLang="zh-CN" sz="3200" dirty="0" err="1" smtClean="0">
                <a:solidFill>
                  <a:schemeClr val="tx1"/>
                </a:solidFill>
                <a:latin typeface="微软雅黑" panose="020B0503020204020204" pitchFamily="34" charset="-122"/>
                <a:ea typeface="微软雅黑" panose="020B0503020204020204" pitchFamily="34" charset="-122"/>
              </a:rPr>
              <a:t>inf</a:t>
            </a:r>
            <a:r>
              <a:rPr lang="zh-CN" altLang="en-US" sz="3200" dirty="0" smtClean="0">
                <a:solidFill>
                  <a:schemeClr val="tx1"/>
                </a:solidFill>
                <a:latin typeface="微软雅黑" panose="020B0503020204020204" pitchFamily="34" charset="-122"/>
                <a:ea typeface="微软雅黑" panose="020B0503020204020204" pitchFamily="34" charset="-122"/>
              </a:rPr>
              <a:t>附近，</a:t>
            </a:r>
            <a:r>
              <a:rPr lang="zh-CN" altLang="en-US" sz="3200" dirty="0" smtClean="0">
                <a:solidFill>
                  <a:srgbClr val="FF0000"/>
                </a:solidFill>
                <a:latin typeface="微软雅黑" panose="020B0503020204020204" pitchFamily="34" charset="-122"/>
                <a:ea typeface="微软雅黑" panose="020B0503020204020204" pitchFamily="34" charset="-122"/>
              </a:rPr>
              <a:t>预测随机性大</a:t>
            </a:r>
            <a:r>
              <a:rPr lang="zh-CN" altLang="en-US" sz="3200" dirty="0" smtClean="0">
                <a:solidFill>
                  <a:schemeClr val="tx1"/>
                </a:solidFill>
                <a:latin typeface="微软雅黑" panose="020B0503020204020204" pitchFamily="34" charset="-122"/>
                <a:ea typeface="微软雅黑" panose="020B0503020204020204" pitchFamily="34" charset="-122"/>
              </a:rPr>
              <a:t>。</a:t>
            </a:r>
            <a:r>
              <a:rPr lang="zh-CN" altLang="en-US" sz="3200" dirty="0">
                <a:solidFill>
                  <a:schemeClr val="tx1"/>
                </a:solidFill>
                <a:latin typeface="微软雅黑" panose="020B0503020204020204" pitchFamily="34" charset="-122"/>
                <a:ea typeface="微软雅黑" panose="020B0503020204020204" pitchFamily="34" charset="-122"/>
              </a:rPr>
              <a:t>故</a:t>
            </a:r>
            <a:r>
              <a:rPr lang="zh-CN" altLang="en-US" sz="3200" dirty="0" smtClean="0">
                <a:solidFill>
                  <a:schemeClr val="tx1"/>
                </a:solidFill>
                <a:latin typeface="微软雅黑" panose="020B0503020204020204" pitchFamily="34" charset="-122"/>
                <a:ea typeface="微软雅黑" panose="020B0503020204020204" pitchFamily="34" charset="-122"/>
              </a:rPr>
              <a:t>在有效寿命区间（渐变）进行采样。</a:t>
            </a:r>
            <a:endParaRPr lang="en-US" altLang="zh-CN" sz="3200" dirty="0" smtClean="0">
              <a:solidFill>
                <a:schemeClr val="tx1"/>
              </a:solidFill>
              <a:latin typeface="微软雅黑" panose="020B0503020204020204" pitchFamily="34" charset="-122"/>
              <a:ea typeface="微软雅黑" panose="020B0503020204020204" pitchFamily="34" charset="-122"/>
            </a:endParaRPr>
          </a:p>
          <a:p>
            <a:pPr marL="457200" indent="-457200" algn="just">
              <a:buFont typeface="Wingdings" panose="05000000000000000000" pitchFamily="2" charset="2"/>
              <a:buChar char="Ø"/>
            </a:pPr>
            <a:r>
              <a:rPr lang="zh-CN" altLang="en-US" sz="3200" dirty="0">
                <a:solidFill>
                  <a:schemeClr val="tx1"/>
                </a:solidFill>
                <a:latin typeface="微软雅黑" panose="020B0503020204020204" pitchFamily="34" charset="-122"/>
                <a:ea typeface="微软雅黑" panose="020B0503020204020204" pitchFamily="34" charset="-122"/>
              </a:rPr>
              <a:t>最</a:t>
            </a:r>
            <a:r>
              <a:rPr lang="zh-CN" altLang="en-US" sz="3200" dirty="0" smtClean="0">
                <a:solidFill>
                  <a:schemeClr val="tx1"/>
                </a:solidFill>
                <a:latin typeface="微软雅黑" panose="020B0503020204020204" pitchFamily="34" charset="-122"/>
                <a:ea typeface="微软雅黑" panose="020B0503020204020204" pitchFamily="34" charset="-122"/>
              </a:rPr>
              <a:t>优采样</a:t>
            </a:r>
            <a:r>
              <a:rPr lang="zh-CN" altLang="en-US" sz="3200" dirty="0">
                <a:solidFill>
                  <a:schemeClr val="tx1"/>
                </a:solidFill>
                <a:latin typeface="微软雅黑" panose="020B0503020204020204" pitchFamily="34" charset="-122"/>
                <a:ea typeface="微软雅黑" panose="020B0503020204020204" pitchFamily="34" charset="-122"/>
              </a:rPr>
              <a:t>区间</a:t>
            </a:r>
            <a:r>
              <a:rPr lang="zh-CN" altLang="en-US" sz="3200" dirty="0" smtClean="0">
                <a:solidFill>
                  <a:schemeClr val="tx1"/>
                </a:solidFill>
                <a:latin typeface="微软雅黑" panose="020B0503020204020204" pitchFamily="34" charset="-122"/>
                <a:ea typeface="微软雅黑" panose="020B0503020204020204" pitchFamily="34" charset="-122"/>
              </a:rPr>
              <a:t>：总寿命*</a:t>
            </a:r>
            <a:r>
              <a:rPr lang="en-US" altLang="zh-CN" sz="3200" dirty="0" smtClean="0">
                <a:solidFill>
                  <a:schemeClr val="tx1"/>
                </a:solidFill>
                <a:latin typeface="微软雅黑" panose="020B0503020204020204" pitchFamily="34" charset="-122"/>
                <a:ea typeface="微软雅黑" panose="020B0503020204020204" pitchFamily="34" charset="-122"/>
              </a:rPr>
              <a:t>[</a:t>
            </a:r>
            <a:r>
              <a:rPr lang="en-US" altLang="zh-CN" sz="3200" dirty="0" smtClean="0">
                <a:solidFill>
                  <a:schemeClr val="tx1"/>
                </a:solidFill>
                <a:latin typeface="微软雅黑" panose="020B0503020204020204" pitchFamily="34" charset="-122"/>
                <a:ea typeface="微软雅黑" panose="020B0503020204020204" pitchFamily="34" charset="-122"/>
              </a:rPr>
              <a:t>0.3-0.8]</a:t>
            </a:r>
            <a:endParaRPr lang="zh-CN" altLang="en-US" sz="3200" dirty="0">
              <a:solidFill>
                <a:schemeClr val="tx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700973" y="3785505"/>
            <a:ext cx="128525" cy="41311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5814" y="7171355"/>
            <a:ext cx="0" cy="74527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829498" y="7356021"/>
            <a:ext cx="5046316"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520788" y="6986689"/>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采样区间</a:t>
            </a:r>
            <a:endParaRPr lang="zh-CN" altLang="en-US" dirty="0"/>
          </a:p>
        </p:txBody>
      </p:sp>
    </p:spTree>
    <p:extLst>
      <p:ext uri="{BB962C8B-B14F-4D97-AF65-F5344CB8AC3E}">
        <p14:creationId xmlns:p14="http://schemas.microsoft.com/office/powerpoint/2010/main" val="22594597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932180"/>
            <a:ext cx="7306038" cy="830997"/>
          </a:xfrm>
          <a:prstGeom prst="rect">
            <a:avLst/>
          </a:prstGeom>
          <a:noFill/>
        </p:spPr>
        <p:txBody>
          <a:bodyPr wrap="square" rtlCol="0">
            <a:spAutoFit/>
          </a:bodyPr>
          <a:lstStyle/>
          <a:p>
            <a:r>
              <a:rPr lang="zh-CN" altLang="en-US" sz="4800" dirty="0" smtClean="0">
                <a:solidFill>
                  <a:schemeClr val="bg1"/>
                </a:solidFill>
                <a:latin typeface="微软雅黑" panose="020B0503020204020204" pitchFamily="34" charset="-122"/>
                <a:ea typeface="微软雅黑" panose="020B0503020204020204" pitchFamily="34" charset="-122"/>
              </a:rPr>
              <a:t>数据处理：</a:t>
            </a:r>
            <a:endParaRPr lang="zh-CN" altLang="en-US" sz="4800" dirty="0">
              <a:solidFill>
                <a:schemeClr val="bg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5078185" y="573611"/>
            <a:ext cx="11201401" cy="9174193"/>
          </a:xfrm>
          <a:prstGeom prst="rect">
            <a:avLst/>
          </a:prstGeom>
        </p:spPr>
      </p:pic>
      <p:sp>
        <p:nvSpPr>
          <p:cNvPr id="10" name="文本框 9"/>
          <p:cNvSpPr txBox="1"/>
          <p:nvPr/>
        </p:nvSpPr>
        <p:spPr>
          <a:xfrm>
            <a:off x="7037614" y="9959662"/>
            <a:ext cx="6335486" cy="523220"/>
          </a:xfrm>
          <a:prstGeom prst="rect">
            <a:avLst/>
          </a:prstGeom>
          <a:noFill/>
        </p:spPr>
        <p:txBody>
          <a:bodyPr wrap="square" rtlCol="0">
            <a:spAutoFit/>
          </a:bodyPr>
          <a:lstStyle/>
          <a:p>
            <a:pPr algn="ctr"/>
            <a:r>
              <a:rPr lang="zh-CN" altLang="en-US" sz="2800" dirty="0" smtClean="0">
                <a:solidFill>
                  <a:schemeClr val="bg1"/>
                </a:solidFill>
                <a:latin typeface="微软雅黑" panose="020B0503020204020204" pitchFamily="34" charset="-122"/>
                <a:ea typeface="微软雅黑" panose="020B0503020204020204" pitchFamily="34" charset="-122"/>
              </a:rPr>
              <a:t>原始数据分布</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6793252" y="4285758"/>
            <a:ext cx="4450845" cy="1569660"/>
          </a:xfrm>
          <a:prstGeom prst="rect">
            <a:avLst/>
          </a:prstGeom>
        </p:spPr>
        <p:txBody>
          <a:bodyPr wrap="square">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部分特征数据呈明显的带状分布，且异常值较多</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5" name="矩形标注 14"/>
          <p:cNvSpPr/>
          <p:nvPr/>
        </p:nvSpPr>
        <p:spPr>
          <a:xfrm>
            <a:off x="1172464" y="8001000"/>
            <a:ext cx="3359398" cy="1117211"/>
          </a:xfrm>
          <a:prstGeom prst="wedgeRectCallout">
            <a:avLst>
              <a:gd name="adj1" fmla="val 102773"/>
              <a:gd name="adj2" fmla="val 58188"/>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4"/>
          <a:stretch>
            <a:fillRect/>
          </a:stretch>
        </p:blipFill>
        <p:spPr>
          <a:xfrm>
            <a:off x="1172463" y="8001000"/>
            <a:ext cx="3359398" cy="1117211"/>
          </a:xfrm>
          <a:prstGeom prst="rect">
            <a:avLst/>
          </a:prstGeom>
        </p:spPr>
      </p:pic>
      <p:sp>
        <p:nvSpPr>
          <p:cNvPr id="18" name="矩形 17"/>
          <p:cNvSpPr/>
          <p:nvPr/>
        </p:nvSpPr>
        <p:spPr>
          <a:xfrm>
            <a:off x="6335485" y="8997043"/>
            <a:ext cx="222068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051273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611350"/>
            <a:ext cx="7306038" cy="830997"/>
          </a:xfrm>
          <a:prstGeom prst="rect">
            <a:avLst/>
          </a:prstGeom>
          <a:noFill/>
        </p:spPr>
        <p:txBody>
          <a:bodyPr wrap="square" rtlCol="0">
            <a:spAutoFit/>
          </a:bodyPr>
          <a:lstStyle/>
          <a:p>
            <a:r>
              <a:rPr lang="zh-CN" altLang="en-US" sz="4800" dirty="0" smtClean="0">
                <a:solidFill>
                  <a:schemeClr val="bg1"/>
                </a:solidFill>
                <a:latin typeface="微软雅黑" panose="020B0503020204020204" pitchFamily="34" charset="-122"/>
                <a:ea typeface="微软雅黑" panose="020B0503020204020204" pitchFamily="34" charset="-122"/>
              </a:rPr>
              <a:t>数据处理：</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589724" y="1795536"/>
            <a:ext cx="7706612" cy="2677656"/>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原始信号数据处理：</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Ø"/>
            </a:pPr>
            <a:r>
              <a:rPr lang="zh-CN" altLang="en-US" sz="2800" dirty="0" smtClean="0">
                <a:solidFill>
                  <a:schemeClr val="bg1"/>
                </a:solidFill>
                <a:latin typeface="微软雅黑" panose="020B0503020204020204" pitchFamily="34" charset="-122"/>
                <a:ea typeface="微软雅黑" panose="020B0503020204020204" pitchFamily="34" charset="-122"/>
              </a:rPr>
              <a:t>指数平滑法</a:t>
            </a:r>
            <a:endParaRPr lang="en-US" altLang="zh-CN" sz="2800" dirty="0" smtClean="0">
              <a:solidFill>
                <a:schemeClr val="bg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Ø"/>
            </a:pPr>
            <a:r>
              <a:rPr lang="zh-CN" altLang="en-US" sz="2800" dirty="0">
                <a:solidFill>
                  <a:schemeClr val="bg1"/>
                </a:solidFill>
                <a:latin typeface="微软雅黑" panose="020B0503020204020204" pitchFamily="34" charset="-122"/>
                <a:ea typeface="微软雅黑" panose="020B0503020204020204" pitchFamily="34" charset="-122"/>
              </a:rPr>
              <a:t>高通滤波</a:t>
            </a:r>
            <a:endParaRPr lang="en-US" altLang="zh-CN" sz="2800" dirty="0" smtClean="0">
              <a:solidFill>
                <a:schemeClr val="bg1"/>
              </a:solidFill>
              <a:latin typeface="微软雅黑" panose="020B0503020204020204" pitchFamily="34" charset="-122"/>
              <a:ea typeface="微软雅黑" panose="020B0503020204020204" pitchFamily="34" charset="-122"/>
            </a:endParaRPr>
          </a:p>
          <a:p>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转速等高频信号采集不稳定，呈偏态分布，</a:t>
            </a:r>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zh-CN" altLang="en-US" sz="2800" dirty="0" smtClean="0">
                <a:solidFill>
                  <a:schemeClr val="bg1"/>
                </a:solidFill>
                <a:latin typeface="微软雅黑" panose="020B0503020204020204" pitchFamily="34" charset="-122"/>
                <a:ea typeface="微软雅黑" panose="020B0503020204020204" pitchFamily="34" charset="-122"/>
              </a:rPr>
              <a:t>平滑后数据对称呈正太分布，更具鲁棒性。</a:t>
            </a:r>
            <a:endParaRPr lang="zh-CN" altLang="en-US" sz="28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 name="文本框 13"/>
              <p:cNvSpPr txBox="1"/>
              <p:nvPr/>
            </p:nvSpPr>
            <p:spPr>
              <a:xfrm>
                <a:off x="13527202" y="2387797"/>
                <a:ext cx="4839747" cy="836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chemeClr val="bg1"/>
                              </a:solidFill>
                              <a:latin typeface="Cambria Math" panose="02040503050406030204" pitchFamily="18" charset="0"/>
                            </a:rPr>
                          </m:ctrlPr>
                        </m:sSubSupPr>
                        <m:e>
                          <m:r>
                            <a:rPr lang="en-US" altLang="zh-CN" sz="2800" b="0" i="1" smtClean="0">
                              <a:solidFill>
                                <a:schemeClr val="bg1"/>
                              </a:solidFill>
                              <a:latin typeface="Cambria Math" panose="02040503050406030204" pitchFamily="18" charset="0"/>
                            </a:rPr>
                            <m:t>𝑎</m:t>
                          </m:r>
                        </m:e>
                        <m:sub>
                          <m:r>
                            <a:rPr lang="en-US" altLang="zh-CN" sz="2800" b="0" i="1" smtClean="0">
                              <a:solidFill>
                                <a:schemeClr val="bg1"/>
                              </a:solidFill>
                              <a:latin typeface="Cambria Math" panose="02040503050406030204" pitchFamily="18" charset="0"/>
                            </a:rPr>
                            <m:t>𝑖</m:t>
                          </m:r>
                        </m:sub>
                        <m:sup>
                          <m:r>
                            <a:rPr lang="en-US" altLang="zh-CN" sz="2800" b="0" i="1" smtClean="0">
                              <a:solidFill>
                                <a:schemeClr val="bg1"/>
                              </a:solidFill>
                              <a:latin typeface="Cambria Math" panose="02040503050406030204" pitchFamily="18" charset="0"/>
                            </a:rPr>
                            <m:t>′</m:t>
                          </m:r>
                        </m:sup>
                      </m:sSubSup>
                      <m:r>
                        <a:rPr lang="en-US" altLang="zh-CN" sz="2800" b="0" i="1" smtClean="0">
                          <a:solidFill>
                            <a:schemeClr val="bg1"/>
                          </a:solidFill>
                          <a:latin typeface="Cambria Math" panose="02040503050406030204" pitchFamily="18" charset="0"/>
                        </a:rPr>
                        <m:t>=</m:t>
                      </m:r>
                      <m:sSubSup>
                        <m:sSubSupPr>
                          <m:ctrlPr>
                            <a:rPr lang="en-US" altLang="zh-CN" sz="2800" b="0" i="1" smtClean="0">
                              <a:solidFill>
                                <a:schemeClr val="bg1"/>
                              </a:solidFill>
                              <a:latin typeface="Cambria Math" panose="02040503050406030204" pitchFamily="18" charset="0"/>
                            </a:rPr>
                          </m:ctrlPr>
                        </m:sSubSupPr>
                        <m:e>
                          <m:r>
                            <a:rPr lang="en-US" altLang="zh-CN" sz="2800" b="0" i="1" smtClean="0">
                              <a:solidFill>
                                <a:schemeClr val="bg1"/>
                              </a:solidFill>
                              <a:latin typeface="Cambria Math" panose="02040503050406030204" pitchFamily="18" charset="0"/>
                            </a:rPr>
                            <m:t>𝑎</m:t>
                          </m:r>
                        </m:e>
                        <m:sub>
                          <m: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rPr>
                            <m:t>−1</m:t>
                          </m:r>
                        </m:sub>
                        <m:sup>
                          <m:r>
                            <a:rPr lang="en-US" altLang="zh-CN" sz="2800" b="0" i="1" smtClean="0">
                              <a:solidFill>
                                <a:schemeClr val="bg1"/>
                              </a:solidFill>
                              <a:latin typeface="Cambria Math" panose="02040503050406030204" pitchFamily="18" charset="0"/>
                            </a:rPr>
                            <m:t>′</m:t>
                          </m:r>
                        </m:sup>
                      </m:sSubSup>
                      <m:f>
                        <m:fPr>
                          <m:ctrlPr>
                            <a:rPr lang="en-US" altLang="zh-CN" sz="2800" b="0" i="1" smtClean="0">
                              <a:solidFill>
                                <a:schemeClr val="bg1"/>
                              </a:solidFill>
                              <a:latin typeface="Cambria Math" panose="02040503050406030204" pitchFamily="18" charset="0"/>
                            </a:rPr>
                          </m:ctrlPr>
                        </m:fPr>
                        <m:num>
                          <m:d>
                            <m:dPr>
                              <m:ctrlPr>
                                <a:rPr lang="en-US" altLang="zh-CN" sz="2800" b="0" i="1" smtClean="0">
                                  <a:solidFill>
                                    <a:schemeClr val="bg1"/>
                                  </a:solidFill>
                                  <a:latin typeface="Cambria Math" panose="02040503050406030204" pitchFamily="18" charset="0"/>
                                </a:rPr>
                              </m:ctrlPr>
                            </m:dPr>
                            <m:e>
                              <m:r>
                                <a:rPr lang="en-US" altLang="zh-CN" sz="2800" b="0" i="1" smtClean="0">
                                  <a:solidFill>
                                    <a:schemeClr val="bg1"/>
                                  </a:solidFill>
                                  <a:latin typeface="Cambria Math" panose="02040503050406030204" pitchFamily="18" charset="0"/>
                                </a:rPr>
                                <m:t>𝑎</m:t>
                              </m:r>
                              <m:r>
                                <a:rPr lang="en-US" altLang="zh-CN" sz="2800" b="0" i="1" smtClean="0">
                                  <a:solidFill>
                                    <a:schemeClr val="bg1"/>
                                  </a:solidFill>
                                  <a:latin typeface="Cambria Math" panose="02040503050406030204" pitchFamily="18" charset="0"/>
                                </a:rPr>
                                <m:t>−</m:t>
                              </m:r>
                              <m:r>
                                <a:rPr lang="en-US" altLang="zh-CN" sz="2800" b="0" i="1" smtClean="0">
                                  <a:solidFill>
                                    <a:schemeClr val="bg1"/>
                                  </a:solidFill>
                                  <a:latin typeface="Cambria Math" panose="02040503050406030204" pitchFamily="18" charset="0"/>
                                </a:rPr>
                                <m:t>𝑏</m:t>
                              </m:r>
                            </m:e>
                          </m:d>
                        </m:num>
                        <m:den>
                          <m:r>
                            <a:rPr lang="en-US" altLang="zh-CN" sz="2800" b="0" i="1" smtClean="0">
                              <a:solidFill>
                                <a:schemeClr val="bg1"/>
                              </a:solidFill>
                              <a:latin typeface="Cambria Math" panose="02040503050406030204" pitchFamily="18" charset="0"/>
                            </a:rPr>
                            <m:t>𝑎</m:t>
                          </m:r>
                        </m:den>
                      </m:f>
                      <m:r>
                        <a:rPr lang="en-US" altLang="zh-CN" sz="2800" b="0" i="1" smtClean="0">
                          <a:solidFill>
                            <a:schemeClr val="bg1"/>
                          </a:solidFill>
                          <a:latin typeface="Cambria Math" panose="02040503050406030204" pitchFamily="18" charset="0"/>
                        </a:rPr>
                        <m:t>+</m:t>
                      </m:r>
                      <m:sSub>
                        <m:sSubPr>
                          <m:ctrlPr>
                            <a:rPr lang="en-US" altLang="zh-CN" sz="2800" b="0" i="1" smtClean="0">
                              <a:solidFill>
                                <a:schemeClr val="bg1"/>
                              </a:solidFill>
                              <a:latin typeface="Cambria Math" panose="02040503050406030204" pitchFamily="18" charset="0"/>
                            </a:rPr>
                          </m:ctrlPr>
                        </m:sSubPr>
                        <m:e>
                          <m:r>
                            <a:rPr lang="en-US" altLang="zh-CN" sz="2800" b="0" i="1" smtClean="0">
                              <a:solidFill>
                                <a:schemeClr val="bg1"/>
                              </a:solidFill>
                              <a:latin typeface="Cambria Math" panose="02040503050406030204" pitchFamily="18" charset="0"/>
                            </a:rPr>
                            <m:t>𝑎</m:t>
                          </m:r>
                        </m:e>
                        <m:sub>
                          <m:r>
                            <a:rPr lang="en-US" altLang="zh-CN" sz="2800" b="0" i="1" smtClean="0">
                              <a:solidFill>
                                <a:schemeClr val="bg1"/>
                              </a:solidFill>
                              <a:latin typeface="Cambria Math" panose="02040503050406030204" pitchFamily="18" charset="0"/>
                            </a:rPr>
                            <m:t>𝑖</m:t>
                          </m:r>
                        </m:sub>
                      </m:sSub>
                      <m:f>
                        <m:fPr>
                          <m:ctrlPr>
                            <a:rPr lang="en-US" altLang="zh-CN" sz="2800" b="0" i="1" smtClean="0">
                              <a:solidFill>
                                <a:schemeClr val="bg1"/>
                              </a:solidFill>
                              <a:latin typeface="Cambria Math" panose="02040503050406030204" pitchFamily="18" charset="0"/>
                            </a:rPr>
                          </m:ctrlPr>
                        </m:fPr>
                        <m:num>
                          <m:r>
                            <a:rPr lang="en-US" altLang="zh-CN" sz="2800" b="0" i="1" smtClean="0">
                              <a:solidFill>
                                <a:schemeClr val="bg1"/>
                              </a:solidFill>
                              <a:latin typeface="Cambria Math" panose="02040503050406030204" pitchFamily="18" charset="0"/>
                            </a:rPr>
                            <m:t>𝑏</m:t>
                          </m:r>
                        </m:num>
                        <m:den>
                          <m:r>
                            <a:rPr lang="en-US" altLang="zh-CN" sz="2800" b="0" i="1" smtClean="0">
                              <a:solidFill>
                                <a:schemeClr val="bg1"/>
                              </a:solidFill>
                              <a:latin typeface="Cambria Math" panose="02040503050406030204" pitchFamily="18" charset="0"/>
                            </a:rPr>
                            <m:t>𝑎</m:t>
                          </m:r>
                        </m:den>
                      </m:f>
                    </m:oMath>
                  </m:oMathPara>
                </a14:m>
                <a:endParaRPr lang="zh-CN" altLang="en-US" sz="2800" dirty="0">
                  <a:solidFill>
                    <a:schemeClr val="bg1"/>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3527202" y="2387797"/>
                <a:ext cx="4839747" cy="836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8366949" y="2590416"/>
                <a:ext cx="19554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1"/>
                          </a:solidFill>
                          <a:latin typeface="Cambria Math" panose="02040503050406030204" pitchFamily="18" charset="0"/>
                        </a:rPr>
                        <m:t>𝑖</m:t>
                      </m:r>
                      <m:r>
                        <a:rPr lang="en-US" altLang="zh-CN" sz="2800" b="0" i="1" smtClean="0">
                          <a:solidFill>
                            <a:schemeClr val="bg1"/>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chemeClr val="bg1"/>
                              </a:solidFill>
                              <a:latin typeface="Cambria Math" panose="02040503050406030204" pitchFamily="18" charset="0"/>
                              <a:ea typeface="Cambria Math" panose="02040503050406030204" pitchFamily="18" charset="0"/>
                            </a:rPr>
                          </m:ctrlPr>
                        </m:dPr>
                        <m:e>
                          <m:r>
                            <a:rPr lang="en-US" altLang="zh-CN" sz="2800" b="0" i="1" smtClean="0">
                              <a:solidFill>
                                <a:schemeClr val="bg1"/>
                              </a:solidFill>
                              <a:latin typeface="Cambria Math" panose="02040503050406030204" pitchFamily="18" charset="0"/>
                              <a:ea typeface="Cambria Math" panose="02040503050406030204" pitchFamily="18" charset="0"/>
                            </a:rPr>
                            <m:t>1,⋯,</m:t>
                          </m:r>
                          <m:r>
                            <a:rPr lang="en-US" altLang="zh-CN" sz="2800" b="0" i="1" smtClean="0">
                              <a:solidFill>
                                <a:schemeClr val="bg1"/>
                              </a:solidFill>
                              <a:latin typeface="Cambria Math" panose="02040503050406030204" pitchFamily="18" charset="0"/>
                              <a:ea typeface="Cambria Math" panose="02040503050406030204" pitchFamily="18" charset="0"/>
                            </a:rPr>
                            <m:t>𝑛</m:t>
                          </m:r>
                        </m:e>
                      </m:d>
                    </m:oMath>
                  </m:oMathPara>
                </a14:m>
                <a:endParaRPr lang="zh-CN" altLang="en-US" sz="2800" dirty="0">
                  <a:solidFill>
                    <a:schemeClr val="bg1"/>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8366949" y="2590416"/>
                <a:ext cx="1955407" cy="430887"/>
              </a:xfrm>
              <a:prstGeom prst="rect">
                <a:avLst/>
              </a:prstGeom>
              <a:blipFill>
                <a:blip r:embed="rId4"/>
                <a:stretch>
                  <a:fillRect/>
                </a:stretch>
              </a:blipFill>
            </p:spPr>
            <p:txBody>
              <a:bodyPr/>
              <a:lstStyle/>
              <a:p>
                <a:r>
                  <a:rPr lang="zh-CN" altLang="en-US">
                    <a:noFill/>
                  </a:rPr>
                  <a:t> </a:t>
                </a:r>
              </a:p>
            </p:txBody>
          </p:sp>
        </mc:Fallback>
      </mc:AlternateContent>
      <p:sp>
        <p:nvSpPr>
          <p:cNvPr id="20" name="文本框 19"/>
          <p:cNvSpPr txBox="1"/>
          <p:nvPr/>
        </p:nvSpPr>
        <p:spPr>
          <a:xfrm>
            <a:off x="11576957" y="3432250"/>
            <a:ext cx="6337785"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其中</a:t>
            </a:r>
            <a:r>
              <a:rPr lang="en-US" altLang="zh-CN" sz="2800" dirty="0" smtClean="0">
                <a:solidFill>
                  <a:schemeClr val="bg1"/>
                </a:solidFill>
                <a:latin typeface="微软雅黑" panose="020B0503020204020204" pitchFamily="34" charset="-122"/>
                <a:ea typeface="微软雅黑" panose="020B0503020204020204" pitchFamily="34" charset="-122"/>
              </a:rPr>
              <a:t>a</a:t>
            </a:r>
            <a:r>
              <a:rPr lang="zh-CN" altLang="en-US" sz="2800" dirty="0" smtClean="0">
                <a:solidFill>
                  <a:schemeClr val="bg1"/>
                </a:solidFill>
                <a:latin typeface="微软雅黑" panose="020B0503020204020204" pitchFamily="34" charset="-122"/>
                <a:ea typeface="微软雅黑" panose="020B0503020204020204" pitchFamily="34" charset="-122"/>
              </a:rPr>
              <a:t>和</a:t>
            </a:r>
            <a:r>
              <a:rPr lang="en-US" altLang="zh-CN" sz="2800" dirty="0" smtClean="0">
                <a:solidFill>
                  <a:schemeClr val="bg1"/>
                </a:solidFill>
                <a:latin typeface="微软雅黑" panose="020B0503020204020204" pitchFamily="34" charset="-122"/>
                <a:ea typeface="微软雅黑" panose="020B0503020204020204" pitchFamily="34" charset="-122"/>
              </a:rPr>
              <a:t>b</a:t>
            </a:r>
            <a:r>
              <a:rPr lang="zh-CN" altLang="en-US" sz="2800" dirty="0" smtClean="0">
                <a:solidFill>
                  <a:schemeClr val="bg1"/>
                </a:solidFill>
                <a:latin typeface="微软雅黑" panose="020B0503020204020204" pitchFamily="34" charset="-122"/>
                <a:ea typeface="微软雅黑" panose="020B0503020204020204" pitchFamily="34" charset="-122"/>
              </a:rPr>
              <a:t>为自定义平滑参数</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564" r="49482"/>
          <a:stretch/>
        </p:blipFill>
        <p:spPr>
          <a:xfrm>
            <a:off x="2518838" y="4806361"/>
            <a:ext cx="5694433" cy="53028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2" name="图片 2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0113" r="8365"/>
          <a:stretch/>
        </p:blipFill>
        <p:spPr>
          <a:xfrm>
            <a:off x="12187683" y="4806361"/>
            <a:ext cx="5504619" cy="53028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 name="右箭头 22"/>
          <p:cNvSpPr/>
          <p:nvPr/>
        </p:nvSpPr>
        <p:spPr>
          <a:xfrm>
            <a:off x="9296336" y="6855860"/>
            <a:ext cx="1808281" cy="792088"/>
          </a:xfrm>
          <a:prstGeom prst="rightArrow">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文本框 23"/>
          <p:cNvSpPr txBox="1"/>
          <p:nvPr/>
        </p:nvSpPr>
        <p:spPr>
          <a:xfrm>
            <a:off x="9233882" y="6284221"/>
            <a:ext cx="4824536"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指数平滑</a:t>
            </a:r>
            <a:endParaRPr lang="zh-CN" altLang="en-US" sz="28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5" name="矩形 24"/>
              <p:cNvSpPr/>
              <p:nvPr/>
            </p:nvSpPr>
            <p:spPr>
              <a:xfrm>
                <a:off x="11576957" y="1795536"/>
                <a:ext cx="3900491" cy="523220"/>
              </a:xfrm>
              <a:prstGeom prst="rect">
                <a:avLst/>
              </a:prstGeom>
            </p:spPr>
            <p:txBody>
              <a:bodyPr wrap="none">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指数平滑公式</a:t>
                </a:r>
                <a:r>
                  <a:rPr lang="zh-CN" altLang="en-US" sz="2800" dirty="0" smtClean="0">
                    <a:solidFill>
                      <a:schemeClr val="bg1"/>
                    </a:solidFill>
                  </a:rPr>
                  <a:t>：</a:t>
                </a:r>
                <a14:m>
                  <m:oMath xmlns:m="http://schemas.openxmlformats.org/officeDocument/2006/math">
                    <m:sSub>
                      <m:sSubPr>
                        <m:ctrlPr>
                          <a:rPr lang="en-US" altLang="zh-CN" sz="2800" i="1">
                            <a:solidFill>
                              <a:schemeClr val="bg1"/>
                            </a:solidFill>
                            <a:latin typeface="Cambria Math" panose="02040503050406030204" pitchFamily="18" charset="0"/>
                          </a:rPr>
                        </m:ctrlPr>
                      </m:sSubPr>
                      <m:e>
                        <m:sSubSup>
                          <m:sSubSupPr>
                            <m:ctrlPr>
                              <a:rPr lang="en-US" altLang="zh-CN" sz="2800" i="1">
                                <a:solidFill>
                                  <a:schemeClr val="bg1"/>
                                </a:solidFill>
                                <a:latin typeface="Cambria Math" panose="02040503050406030204" pitchFamily="18" charset="0"/>
                              </a:rPr>
                            </m:ctrlPr>
                          </m:sSubSupPr>
                          <m:e>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0</m:t>
                            </m:r>
                          </m:sub>
                          <m:sup>
                            <m:r>
                              <a:rPr lang="en-US" altLang="zh-CN" sz="2800" i="1">
                                <a:solidFill>
                                  <a:schemeClr val="bg1"/>
                                </a:solidFill>
                                <a:latin typeface="Cambria Math" panose="02040503050406030204" pitchFamily="18" charset="0"/>
                              </a:rPr>
                              <m:t>′</m:t>
                            </m:r>
                          </m:sup>
                        </m:sSubSup>
                        <m:r>
                          <a:rPr lang="en-US" altLang="zh-CN" sz="2800" i="1">
                            <a:solidFill>
                              <a:schemeClr val="bg1"/>
                            </a:solidFill>
                            <a:latin typeface="Cambria Math" panose="02040503050406030204" pitchFamily="18" charset="0"/>
                          </a:rPr>
                          <m:t>=</m:t>
                        </m:r>
                        <m:r>
                          <a:rPr lang="en-US" altLang="zh-CN" sz="2800" i="1">
                            <a:solidFill>
                              <a:schemeClr val="bg1"/>
                            </a:solidFill>
                            <a:latin typeface="Cambria Math" panose="02040503050406030204" pitchFamily="18" charset="0"/>
                          </a:rPr>
                          <m:t>𝑎</m:t>
                        </m:r>
                      </m:e>
                      <m:sub>
                        <m:r>
                          <a:rPr lang="en-US" altLang="zh-CN" sz="2800" i="1">
                            <a:solidFill>
                              <a:schemeClr val="bg1"/>
                            </a:solidFill>
                            <a:latin typeface="Cambria Math" panose="02040503050406030204" pitchFamily="18" charset="0"/>
                          </a:rPr>
                          <m:t>0</m:t>
                        </m:r>
                      </m:sub>
                    </m:sSub>
                  </m:oMath>
                </a14:m>
                <a:endParaRPr lang="zh-CN" altLang="en-US" sz="2800" dirty="0">
                  <a:solidFill>
                    <a:schemeClr val="bg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11576957" y="1795536"/>
                <a:ext cx="3900491" cy="523220"/>
              </a:xfrm>
              <a:prstGeom prst="rect">
                <a:avLst/>
              </a:prstGeom>
              <a:blipFill>
                <a:blip r:embed="rId6"/>
                <a:stretch>
                  <a:fillRect l="-3125" t="-17647" b="-32941"/>
                </a:stretch>
              </a:blipFill>
            </p:spPr>
            <p:txBody>
              <a:bodyPr/>
              <a:lstStyle/>
              <a:p>
                <a:r>
                  <a:rPr lang="zh-CN" altLang="en-US">
                    <a:noFill/>
                  </a:rPr>
                  <a:t> </a:t>
                </a:r>
              </a:p>
            </p:txBody>
          </p:sp>
        </mc:Fallback>
      </mc:AlternateContent>
      <p:sp>
        <p:nvSpPr>
          <p:cNvPr id="3" name="矩形 2"/>
          <p:cNvSpPr/>
          <p:nvPr/>
        </p:nvSpPr>
        <p:spPr>
          <a:xfrm>
            <a:off x="3265714" y="8964386"/>
            <a:ext cx="4539343" cy="424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966835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3948" y="932180"/>
            <a:ext cx="7306038" cy="830997"/>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特征</a:t>
            </a:r>
            <a:r>
              <a:rPr lang="zh-CN" altLang="en-US" sz="4800" dirty="0" smtClean="0">
                <a:solidFill>
                  <a:schemeClr val="bg1"/>
                </a:solidFill>
                <a:latin typeface="微软雅黑" panose="020B0503020204020204" pitchFamily="34" charset="-122"/>
                <a:ea typeface="微软雅黑" panose="020B0503020204020204" pitchFamily="34" charset="-122"/>
              </a:rPr>
              <a:t>工程：</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8" name="矩形 2"/>
          <p:cNvSpPr>
            <a:spLocks noChangeArrowheads="1"/>
          </p:cNvSpPr>
          <p:nvPr/>
        </p:nvSpPr>
        <p:spPr bwMode="auto">
          <a:xfrm>
            <a:off x="4223431" y="2673578"/>
            <a:ext cx="999875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lang="zh-CN" altLang="en-US" dirty="0">
                <a:solidFill>
                  <a:schemeClr val="bg1"/>
                </a:solidFill>
                <a:latin typeface="Arial" panose="020B0604020202020204" pitchFamily="34" charset="0"/>
              </a:rPr>
              <a:t>时</a:t>
            </a:r>
            <a:r>
              <a:rPr lang="zh-CN" altLang="en-US" dirty="0" smtClean="0">
                <a:solidFill>
                  <a:schemeClr val="bg1"/>
                </a:solidFill>
                <a:latin typeface="Arial" panose="020B0604020202020204" pitchFamily="34" charset="0"/>
              </a:rPr>
              <a:t>域特征</a:t>
            </a:r>
            <a:r>
              <a:rPr lang="zh-CN" altLang="en-US" dirty="0">
                <a:solidFill>
                  <a:schemeClr val="bg1"/>
                </a:solidFill>
                <a:latin typeface="Arial" panose="020B0604020202020204" pitchFamily="34" charset="0"/>
              </a:rPr>
              <a:t>：峰值、均值、方差和均方根值、峭度因子、偏度因子</a:t>
            </a:r>
          </a:p>
        </p:txBody>
      </p:sp>
      <p:sp>
        <p:nvSpPr>
          <p:cNvPr id="26" name="矩形 4"/>
          <p:cNvSpPr>
            <a:spLocks noChangeArrowheads="1"/>
          </p:cNvSpPr>
          <p:nvPr/>
        </p:nvSpPr>
        <p:spPr bwMode="auto">
          <a:xfrm>
            <a:off x="4223430" y="4282630"/>
            <a:ext cx="99987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lang="zh-CN" altLang="en-US" dirty="0" smtClean="0">
                <a:solidFill>
                  <a:schemeClr val="bg1"/>
                </a:solidFill>
                <a:latin typeface="Arial" panose="020B0604020202020204" pitchFamily="34" charset="0"/>
              </a:rPr>
              <a:t>频域特征：</a:t>
            </a:r>
            <a:r>
              <a:rPr lang="zh-CN" altLang="en-US" dirty="0">
                <a:solidFill>
                  <a:schemeClr val="bg1"/>
                </a:solidFill>
                <a:latin typeface="Arial" panose="020B0604020202020204" pitchFamily="34" charset="0"/>
              </a:rPr>
              <a:t>信号</a:t>
            </a:r>
            <a:r>
              <a:rPr lang="zh-CN" altLang="en-US" dirty="0" smtClean="0">
                <a:solidFill>
                  <a:schemeClr val="bg1"/>
                </a:solidFill>
                <a:latin typeface="Arial" panose="020B0604020202020204" pitchFamily="34" charset="0"/>
              </a:rPr>
              <a:t>傅里叶变换</a:t>
            </a:r>
            <a:r>
              <a:rPr lang="zh-CN" altLang="en-US" dirty="0">
                <a:solidFill>
                  <a:schemeClr val="bg1"/>
                </a:solidFill>
                <a:latin typeface="Arial" panose="020B0604020202020204" pitchFamily="34" charset="0"/>
              </a:rPr>
              <a:t>之后的均值，方差</a:t>
            </a:r>
          </a:p>
        </p:txBody>
      </p:sp>
      <p:sp>
        <p:nvSpPr>
          <p:cNvPr id="27" name="矩形 5"/>
          <p:cNvSpPr>
            <a:spLocks noChangeArrowheads="1"/>
          </p:cNvSpPr>
          <p:nvPr/>
        </p:nvSpPr>
        <p:spPr bwMode="auto">
          <a:xfrm>
            <a:off x="4223432" y="5392906"/>
            <a:ext cx="1184388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7200" indent="-457200">
              <a:spcBef>
                <a:spcPct val="0"/>
              </a:spcBef>
              <a:buFont typeface="Wingdings" panose="05000000000000000000" pitchFamily="2" charset="2"/>
              <a:buChar char="Ø"/>
            </a:pPr>
            <a:r>
              <a:rPr lang="zh-CN" altLang="en-US" dirty="0" smtClean="0">
                <a:solidFill>
                  <a:schemeClr val="bg1"/>
                </a:solidFill>
                <a:latin typeface="Arial" panose="020B0604020202020204" pitchFamily="34" charset="0"/>
              </a:rPr>
              <a:t>特征</a:t>
            </a:r>
            <a:r>
              <a:rPr lang="zh-CN" altLang="en-US" dirty="0">
                <a:solidFill>
                  <a:schemeClr val="bg1"/>
                </a:solidFill>
                <a:latin typeface="Arial" panose="020B0604020202020204" pitchFamily="34" charset="0"/>
              </a:rPr>
              <a:t>间</a:t>
            </a:r>
            <a:r>
              <a:rPr lang="zh-CN" altLang="en-US" dirty="0" smtClean="0">
                <a:solidFill>
                  <a:schemeClr val="bg1"/>
                </a:solidFill>
                <a:latin typeface="Arial" panose="020B0604020202020204" pitchFamily="34" charset="0"/>
              </a:rPr>
              <a:t>非线性组合：</a:t>
            </a:r>
            <a:endParaRPr lang="en-US" altLang="zh-CN" dirty="0" smtClean="0">
              <a:solidFill>
                <a:schemeClr val="bg1"/>
              </a:solidFill>
              <a:latin typeface="Arial" panose="020B0604020202020204" pitchFamily="34" charset="0"/>
            </a:endParaRPr>
          </a:p>
          <a:p>
            <a:pPr>
              <a:spcBef>
                <a:spcPct val="0"/>
              </a:spcBef>
              <a:buFontTx/>
              <a:buNone/>
            </a:pPr>
            <a:endParaRPr lang="en-US" altLang="zh-CN" dirty="0" smtClean="0">
              <a:solidFill>
                <a:schemeClr val="bg1"/>
              </a:solidFill>
              <a:latin typeface="Arial" panose="020B0604020202020204" pitchFamily="34" charset="0"/>
            </a:endParaRPr>
          </a:p>
          <a:p>
            <a:pPr>
              <a:spcBef>
                <a:spcPct val="0"/>
              </a:spcBef>
              <a:buFontTx/>
              <a:buNone/>
            </a:pPr>
            <a:r>
              <a:rPr lang="zh-CN" altLang="en-US" dirty="0" smtClean="0">
                <a:solidFill>
                  <a:schemeClr val="bg1"/>
                </a:solidFill>
                <a:latin typeface="Arial" panose="020B0604020202020204" pitchFamily="34" charset="0"/>
              </a:rPr>
              <a:t>累积量特征一阶差分</a:t>
            </a:r>
            <a:endParaRPr lang="zh-CN" altLang="en-US" dirty="0">
              <a:solidFill>
                <a:schemeClr val="bg1"/>
              </a:solidFill>
              <a:latin typeface="Arial" panose="020B0604020202020204" pitchFamily="34" charset="0"/>
            </a:endParaRPr>
          </a:p>
          <a:p>
            <a:pPr>
              <a:spcBef>
                <a:spcPct val="0"/>
              </a:spcBef>
              <a:buFontTx/>
              <a:buNone/>
            </a:pPr>
            <a:r>
              <a:rPr lang="zh-CN" altLang="en-US" dirty="0">
                <a:solidFill>
                  <a:schemeClr val="bg1"/>
                </a:solidFill>
                <a:latin typeface="Arial" panose="020B0604020202020204" pitchFamily="34" charset="0"/>
              </a:rPr>
              <a:t>传动比</a:t>
            </a:r>
            <a:r>
              <a:rPr lang="en-US" altLang="zh-CN" dirty="0" smtClean="0">
                <a:solidFill>
                  <a:schemeClr val="bg1"/>
                </a:solidFill>
                <a:latin typeface="Arial" panose="020B0604020202020204" pitchFamily="34" charset="0"/>
              </a:rPr>
              <a:t>=</a:t>
            </a:r>
            <a:r>
              <a:rPr lang="zh-CN" altLang="en-US" dirty="0" smtClean="0">
                <a:solidFill>
                  <a:schemeClr val="bg1"/>
                </a:solidFill>
                <a:latin typeface="Arial" panose="020B0604020202020204" pitchFamily="34" charset="0"/>
              </a:rPr>
              <a:t>转速</a:t>
            </a:r>
            <a:r>
              <a:rPr lang="en-US" altLang="zh-CN" dirty="0" smtClean="0">
                <a:solidFill>
                  <a:schemeClr val="bg1"/>
                </a:solidFill>
                <a:latin typeface="Arial" panose="020B0604020202020204" pitchFamily="34" charset="0"/>
              </a:rPr>
              <a:t>1/</a:t>
            </a:r>
            <a:r>
              <a:rPr lang="zh-CN" altLang="en-US" dirty="0" smtClean="0">
                <a:solidFill>
                  <a:schemeClr val="bg1"/>
                </a:solidFill>
                <a:latin typeface="Arial" panose="020B0604020202020204" pitchFamily="34" charset="0"/>
              </a:rPr>
              <a:t>转速</a:t>
            </a:r>
            <a:r>
              <a:rPr lang="en-US" altLang="zh-CN" dirty="0" smtClean="0">
                <a:solidFill>
                  <a:schemeClr val="bg1"/>
                </a:solidFill>
                <a:latin typeface="Arial" panose="020B0604020202020204" pitchFamily="34" charset="0"/>
              </a:rPr>
              <a:t>2</a:t>
            </a:r>
            <a:endParaRPr lang="en-US" altLang="zh-CN" dirty="0">
              <a:solidFill>
                <a:schemeClr val="bg1"/>
              </a:solidFill>
              <a:latin typeface="Arial" panose="020B0604020202020204" pitchFamily="34" charset="0"/>
            </a:endParaRPr>
          </a:p>
          <a:p>
            <a:pPr>
              <a:spcBef>
                <a:spcPct val="0"/>
              </a:spcBef>
              <a:buFontTx/>
              <a:buNone/>
            </a:pPr>
            <a:r>
              <a:rPr lang="zh-CN" altLang="en-US" dirty="0" smtClean="0">
                <a:solidFill>
                  <a:schemeClr val="bg1"/>
                </a:solidFill>
                <a:latin typeface="Arial" panose="020B0604020202020204" pitchFamily="34" charset="0"/>
              </a:rPr>
              <a:t>压力</a:t>
            </a:r>
            <a:r>
              <a:rPr lang="zh-CN" altLang="en-US" dirty="0">
                <a:solidFill>
                  <a:schemeClr val="bg1"/>
                </a:solidFill>
                <a:latin typeface="Arial" panose="020B0604020202020204" pitchFamily="34" charset="0"/>
              </a:rPr>
              <a:t>差</a:t>
            </a:r>
            <a:r>
              <a:rPr lang="en-US" altLang="zh-CN" dirty="0" smtClean="0">
                <a:solidFill>
                  <a:schemeClr val="bg1"/>
                </a:solidFill>
                <a:latin typeface="Arial" panose="020B0604020202020204" pitchFamily="34" charset="0"/>
              </a:rPr>
              <a:t>=</a:t>
            </a:r>
            <a:r>
              <a:rPr lang="zh-CN" altLang="en-US" dirty="0" smtClean="0">
                <a:solidFill>
                  <a:schemeClr val="bg1"/>
                </a:solidFill>
                <a:latin typeface="Arial" panose="020B0604020202020204" pitchFamily="34" charset="0"/>
              </a:rPr>
              <a:t>压力</a:t>
            </a:r>
            <a:r>
              <a:rPr lang="en-US" altLang="zh-CN" dirty="0" smtClean="0">
                <a:solidFill>
                  <a:schemeClr val="bg1"/>
                </a:solidFill>
                <a:latin typeface="Arial" panose="020B0604020202020204" pitchFamily="34" charset="0"/>
              </a:rPr>
              <a:t>1-</a:t>
            </a:r>
            <a:r>
              <a:rPr lang="zh-CN" altLang="en-US" dirty="0" smtClean="0">
                <a:solidFill>
                  <a:schemeClr val="bg1"/>
                </a:solidFill>
                <a:latin typeface="Arial" panose="020B0604020202020204" pitchFamily="34" charset="0"/>
              </a:rPr>
              <a:t>压力</a:t>
            </a:r>
            <a:r>
              <a:rPr lang="en-US" altLang="zh-CN" dirty="0" smtClean="0">
                <a:solidFill>
                  <a:schemeClr val="bg1"/>
                </a:solidFill>
                <a:latin typeface="Arial" panose="020B0604020202020204" pitchFamily="34" charset="0"/>
              </a:rPr>
              <a:t>2</a:t>
            </a:r>
          </a:p>
          <a:p>
            <a:pPr>
              <a:spcBef>
                <a:spcPct val="0"/>
              </a:spcBef>
              <a:buFontTx/>
              <a:buNone/>
            </a:pPr>
            <a:endParaRPr lang="en-US" altLang="zh-CN" dirty="0" smtClean="0">
              <a:solidFill>
                <a:schemeClr val="bg1"/>
              </a:solidFill>
              <a:latin typeface="Arial" panose="020B0604020202020204" pitchFamily="34" charset="0"/>
            </a:endParaRPr>
          </a:p>
          <a:p>
            <a:pPr marL="457200" indent="-457200">
              <a:spcBef>
                <a:spcPct val="0"/>
              </a:spcBef>
              <a:buFont typeface="Wingdings" panose="05000000000000000000" pitchFamily="2" charset="2"/>
              <a:buChar char="Ø"/>
            </a:pPr>
            <a:r>
              <a:rPr lang="zh-CN" altLang="en-US" dirty="0" smtClean="0">
                <a:solidFill>
                  <a:schemeClr val="bg1"/>
                </a:solidFill>
                <a:latin typeface="Arial" panose="020B0604020202020204" pitchFamily="34" charset="0"/>
              </a:rPr>
              <a:t>状态量：开关</a:t>
            </a:r>
            <a:r>
              <a:rPr lang="en-US" altLang="zh-CN" dirty="0" smtClean="0">
                <a:solidFill>
                  <a:schemeClr val="bg1"/>
                </a:solidFill>
                <a:latin typeface="Arial" panose="020B0604020202020204" pitchFamily="34" charset="0"/>
              </a:rPr>
              <a:t>+</a:t>
            </a:r>
            <a:r>
              <a:rPr lang="zh-CN" altLang="en-US" dirty="0" smtClean="0">
                <a:solidFill>
                  <a:schemeClr val="bg1"/>
                </a:solidFill>
                <a:latin typeface="Arial" panose="020B0604020202020204" pitchFamily="34" charset="0"/>
              </a:rPr>
              <a:t>告警计数特征</a:t>
            </a:r>
            <a:endParaRPr lang="en-US" altLang="zh-CN" dirty="0" smtClean="0">
              <a:solidFill>
                <a:schemeClr val="bg1"/>
              </a:solidFill>
              <a:latin typeface="Arial" panose="020B0604020202020204" pitchFamily="34" charset="0"/>
            </a:endParaRPr>
          </a:p>
          <a:p>
            <a:pPr marL="457200" indent="-457200">
              <a:spcBef>
                <a:spcPct val="0"/>
              </a:spcBef>
              <a:buFont typeface="Wingdings" panose="05000000000000000000" pitchFamily="2" charset="2"/>
              <a:buChar char="Ø"/>
            </a:pPr>
            <a:endParaRPr lang="en-US" altLang="zh-CN" dirty="0">
              <a:solidFill>
                <a:schemeClr val="bg1"/>
              </a:solidFill>
              <a:latin typeface="Arial" panose="020B0604020202020204" pitchFamily="34" charset="0"/>
            </a:endParaRPr>
          </a:p>
          <a:p>
            <a:pPr marL="457200" indent="-457200">
              <a:spcBef>
                <a:spcPct val="0"/>
              </a:spcBef>
              <a:buFont typeface="Wingdings" panose="05000000000000000000" pitchFamily="2" charset="2"/>
              <a:buChar char="Ø"/>
            </a:pPr>
            <a:r>
              <a:rPr lang="zh-CN" altLang="en-US" dirty="0" smtClean="0">
                <a:solidFill>
                  <a:schemeClr val="bg1"/>
                </a:solidFill>
                <a:latin typeface="Arial" panose="020B0604020202020204" pitchFamily="34" charset="0"/>
              </a:rPr>
              <a:t>设备类型</a:t>
            </a:r>
            <a:r>
              <a:rPr lang="en-US" altLang="zh-CN" dirty="0" err="1" smtClean="0">
                <a:solidFill>
                  <a:schemeClr val="bg1"/>
                </a:solidFill>
                <a:latin typeface="Arial" panose="020B0604020202020204" pitchFamily="34" charset="0"/>
              </a:rPr>
              <a:t>onehot</a:t>
            </a:r>
            <a:endParaRPr lang="zh-CN" alt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383076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5020" y="722876"/>
            <a:ext cx="10958195" cy="1568450"/>
          </a:xfrm>
          <a:prstGeom prst="rect">
            <a:avLst/>
          </a:prstGeom>
          <a:noFill/>
        </p:spPr>
        <p:txBody>
          <a:bodyPr wrap="square"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特征</a:t>
            </a:r>
            <a:r>
              <a:rPr lang="zh-CN" altLang="en-US" sz="4800" dirty="0" smtClean="0">
                <a:solidFill>
                  <a:schemeClr val="bg1"/>
                </a:solidFill>
                <a:latin typeface="微软雅黑" panose="020B0503020204020204" pitchFamily="34" charset="-122"/>
                <a:ea typeface="微软雅黑" panose="020B0503020204020204" pitchFamily="34" charset="-122"/>
              </a:rPr>
              <a:t>筛选：</a:t>
            </a:r>
            <a:endParaRPr lang="zh-CN" altLang="en-US" sz="4800" dirty="0">
              <a:solidFill>
                <a:schemeClr val="bg1"/>
              </a:solidFill>
              <a:latin typeface="微软雅黑" panose="020B0503020204020204" pitchFamily="34" charset="-122"/>
              <a:ea typeface="微软雅黑" panose="020B0503020204020204" pitchFamily="34" charset="-122"/>
            </a:endParaRPr>
          </a:p>
          <a:p>
            <a:endParaRPr lang="en-US" altLang="zh-CN" sz="4800" dirty="0">
              <a:solidFill>
                <a:schemeClr val="bg1"/>
              </a:solidFill>
            </a:endParaRPr>
          </a:p>
        </p:txBody>
      </p:sp>
      <p:sp>
        <p:nvSpPr>
          <p:cNvPr id="31" name="object 5"/>
          <p:cNvSpPr txBox="1"/>
          <p:nvPr/>
        </p:nvSpPr>
        <p:spPr>
          <a:xfrm>
            <a:off x="11507519" y="520510"/>
            <a:ext cx="7663679" cy="4952638"/>
          </a:xfrm>
          <a:prstGeom prst="rect">
            <a:avLst/>
          </a:prstGeom>
          <a:ln w="12192">
            <a:noFill/>
          </a:ln>
        </p:spPr>
        <p:txBody>
          <a:bodyPr vert="horz" wrap="square" lIns="0" tIns="109220" rIns="0" bIns="0" rtlCol="0">
            <a:spAutoFit/>
          </a:bodyPr>
          <a:lstStyle/>
          <a:p>
            <a:pPr marL="90805">
              <a:lnSpc>
                <a:spcPct val="100000"/>
              </a:lnSpc>
              <a:spcBef>
                <a:spcPts val="860"/>
              </a:spcBef>
            </a:pPr>
            <a:r>
              <a:rPr sz="3200" dirty="0">
                <a:solidFill>
                  <a:schemeClr val="bg1"/>
                </a:solidFill>
                <a:latin typeface="Noto Sans CJK JP Regular"/>
                <a:cs typeface="Noto Sans CJK JP Regular"/>
              </a:rPr>
              <a:t>特征选</a:t>
            </a:r>
            <a:r>
              <a:rPr sz="3200" spc="-5" dirty="0">
                <a:solidFill>
                  <a:schemeClr val="bg1"/>
                </a:solidFill>
                <a:latin typeface="Noto Sans CJK JP Regular"/>
                <a:cs typeface="Noto Sans CJK JP Regular"/>
              </a:rPr>
              <a:t>择</a:t>
            </a:r>
            <a:r>
              <a:rPr sz="3200" spc="10" dirty="0">
                <a:solidFill>
                  <a:schemeClr val="bg1"/>
                </a:solidFill>
                <a:latin typeface="Noto Sans CJK JP Regular"/>
                <a:cs typeface="Noto Sans CJK JP Regular"/>
              </a:rPr>
              <a:t>:</a:t>
            </a:r>
            <a:endParaRPr sz="3200" dirty="0">
              <a:solidFill>
                <a:schemeClr val="bg1"/>
              </a:solidFill>
              <a:latin typeface="Noto Sans CJK JP Regular"/>
              <a:cs typeface="Noto Sans CJK JP Regular"/>
            </a:endParaRPr>
          </a:p>
          <a:p>
            <a:pPr marL="720725" indent="-286385">
              <a:lnSpc>
                <a:spcPct val="100000"/>
              </a:lnSpc>
              <a:spcBef>
                <a:spcPts val="840"/>
              </a:spcBef>
              <a:buFont typeface="Wingdings"/>
              <a:buChar char=""/>
              <a:tabLst>
                <a:tab pos="720725" algn="l"/>
                <a:tab pos="721360" algn="l"/>
              </a:tabLst>
            </a:pPr>
            <a:r>
              <a:rPr sz="3200" dirty="0">
                <a:solidFill>
                  <a:schemeClr val="bg1"/>
                </a:solidFill>
                <a:latin typeface="Noto Sans CJK JP Regular"/>
                <a:cs typeface="Noto Sans CJK JP Regular"/>
              </a:rPr>
              <a:t>基于</a:t>
            </a:r>
            <a:r>
              <a:rPr sz="3200" dirty="0">
                <a:solidFill>
                  <a:schemeClr val="bg1"/>
                </a:solidFill>
                <a:latin typeface="Arial"/>
                <a:cs typeface="Arial"/>
              </a:rPr>
              <a:t>XGB</a:t>
            </a:r>
            <a:r>
              <a:rPr sz="3200" dirty="0">
                <a:solidFill>
                  <a:schemeClr val="bg1"/>
                </a:solidFill>
                <a:latin typeface="Noto Sans CJK JP Regular"/>
                <a:cs typeface="Noto Sans CJK JP Regular"/>
              </a:rPr>
              <a:t>的特征重要性</a:t>
            </a:r>
          </a:p>
          <a:p>
            <a:pPr marL="776605">
              <a:lnSpc>
                <a:spcPct val="100000"/>
              </a:lnSpc>
              <a:spcBef>
                <a:spcPts val="765"/>
              </a:spcBef>
            </a:pPr>
            <a:r>
              <a:rPr sz="3200" dirty="0">
                <a:solidFill>
                  <a:schemeClr val="bg1"/>
                </a:solidFill>
                <a:latin typeface="Noto Sans CJK JP Regular"/>
                <a:cs typeface="Noto Sans CJK JP Regular"/>
              </a:rPr>
              <a:t>先训练一个</a:t>
            </a:r>
            <a:r>
              <a:rPr sz="3200" spc="-5" dirty="0">
                <a:solidFill>
                  <a:schemeClr val="bg1"/>
                </a:solidFill>
                <a:latin typeface="Arial"/>
                <a:cs typeface="Arial"/>
              </a:rPr>
              <a:t>XGBoost</a:t>
            </a:r>
            <a:r>
              <a:rPr sz="3200" dirty="0">
                <a:solidFill>
                  <a:schemeClr val="bg1"/>
                </a:solidFill>
                <a:latin typeface="Noto Sans CJK JP Regular"/>
                <a:cs typeface="Noto Sans CJK JP Regular"/>
              </a:rPr>
              <a:t>模型，输出其特征重要性，</a:t>
            </a:r>
            <a:r>
              <a:rPr sz="3200" dirty="0" smtClean="0">
                <a:solidFill>
                  <a:schemeClr val="bg1"/>
                </a:solidFill>
                <a:latin typeface="Noto Sans CJK JP Regular"/>
                <a:cs typeface="Noto Sans CJK JP Regular"/>
              </a:rPr>
              <a:t>然后</a:t>
            </a:r>
            <a:r>
              <a:rPr sz="3200" spc="-5" dirty="0" smtClean="0">
                <a:solidFill>
                  <a:schemeClr val="bg1"/>
                </a:solidFill>
                <a:latin typeface="Noto Sans CJK JP Regular"/>
                <a:cs typeface="Noto Sans CJK JP Regular"/>
              </a:rPr>
              <a:t>将重要性为</a:t>
            </a:r>
            <a:r>
              <a:rPr sz="3200" dirty="0">
                <a:solidFill>
                  <a:schemeClr val="bg1"/>
                </a:solidFill>
                <a:latin typeface="Arial"/>
                <a:cs typeface="Arial"/>
              </a:rPr>
              <a:t>0</a:t>
            </a:r>
            <a:r>
              <a:rPr sz="3200" spc="-5" dirty="0">
                <a:solidFill>
                  <a:schemeClr val="bg1"/>
                </a:solidFill>
                <a:latin typeface="Noto Sans CJK JP Regular"/>
                <a:cs typeface="Noto Sans CJK JP Regular"/>
              </a:rPr>
              <a:t>的特征删除，即完成了特征选择。</a:t>
            </a:r>
            <a:endParaRPr sz="3200" dirty="0">
              <a:solidFill>
                <a:schemeClr val="bg1"/>
              </a:solidFill>
              <a:latin typeface="Noto Sans CJK JP Regular"/>
              <a:cs typeface="Noto Sans CJK JP Regular"/>
            </a:endParaRPr>
          </a:p>
          <a:p>
            <a:pPr marL="720725" indent="-286385">
              <a:lnSpc>
                <a:spcPct val="100000"/>
              </a:lnSpc>
              <a:spcBef>
                <a:spcPts val="800"/>
              </a:spcBef>
              <a:buFont typeface="Wingdings"/>
              <a:buChar char=""/>
              <a:tabLst>
                <a:tab pos="720725" algn="l"/>
                <a:tab pos="721360" algn="l"/>
              </a:tabLst>
            </a:pPr>
            <a:r>
              <a:rPr sz="3200" dirty="0">
                <a:solidFill>
                  <a:schemeClr val="bg1"/>
                </a:solidFill>
                <a:latin typeface="Noto Sans CJK JP Regular"/>
                <a:cs typeface="Noto Sans CJK JP Regular"/>
              </a:rPr>
              <a:t>基于</a:t>
            </a:r>
            <a:r>
              <a:rPr sz="3200" spc="-5" dirty="0">
                <a:solidFill>
                  <a:schemeClr val="bg1"/>
                </a:solidFill>
                <a:latin typeface="Arial"/>
                <a:cs typeface="Arial"/>
              </a:rPr>
              <a:t>wrapper</a:t>
            </a:r>
            <a:r>
              <a:rPr sz="3200" dirty="0">
                <a:solidFill>
                  <a:schemeClr val="bg1"/>
                </a:solidFill>
                <a:latin typeface="Noto Sans CJK JP Regular"/>
                <a:cs typeface="Noto Sans CJK JP Regular"/>
              </a:rPr>
              <a:t>的方式</a:t>
            </a:r>
          </a:p>
          <a:p>
            <a:pPr marL="776605">
              <a:lnSpc>
                <a:spcPct val="100000"/>
              </a:lnSpc>
              <a:spcBef>
                <a:spcPts val="765"/>
              </a:spcBef>
            </a:pPr>
            <a:r>
              <a:rPr sz="3200" dirty="0" err="1">
                <a:solidFill>
                  <a:schemeClr val="bg1"/>
                </a:solidFill>
                <a:latin typeface="Noto Sans CJK JP Regular"/>
                <a:cs typeface="Noto Sans CJK JP Regular"/>
              </a:rPr>
              <a:t>基于贪心算法，寻找最优特征子集，</a:t>
            </a:r>
            <a:r>
              <a:rPr sz="3200" dirty="0" err="1" smtClean="0">
                <a:solidFill>
                  <a:schemeClr val="bg1"/>
                </a:solidFill>
                <a:latin typeface="Noto Sans CJK JP Regular"/>
                <a:cs typeface="Noto Sans CJK JP Regular"/>
              </a:rPr>
              <a:t>如</a:t>
            </a:r>
            <a:r>
              <a:rPr lang="zh-CN" altLang="en-US" sz="3200" dirty="0" smtClean="0">
                <a:solidFill>
                  <a:schemeClr val="bg1"/>
                </a:solidFill>
                <a:latin typeface="Noto Sans CJK JP Regular"/>
                <a:cs typeface="Noto Sans CJK JP Regular"/>
              </a:rPr>
              <a:t>左</a:t>
            </a:r>
            <a:r>
              <a:rPr sz="3200" dirty="0" err="1" smtClean="0">
                <a:solidFill>
                  <a:schemeClr val="bg1"/>
                </a:solidFill>
                <a:latin typeface="Noto Sans CJK JP Regular"/>
                <a:cs typeface="Noto Sans CJK JP Regular"/>
              </a:rPr>
              <a:t>图所示</a:t>
            </a:r>
            <a:r>
              <a:rPr sz="3200" dirty="0">
                <a:solidFill>
                  <a:schemeClr val="bg1"/>
                </a:solidFill>
                <a:latin typeface="Noto Sans CJK JP Regular"/>
                <a:cs typeface="Noto Sans CJK JP Regular"/>
              </a:rPr>
              <a:t>。</a:t>
            </a:r>
          </a:p>
          <a:p>
            <a:pPr>
              <a:lnSpc>
                <a:spcPct val="100000"/>
              </a:lnSpc>
              <a:spcBef>
                <a:spcPts val="40"/>
              </a:spcBef>
            </a:pPr>
            <a:endParaRPr sz="3200" dirty="0">
              <a:solidFill>
                <a:schemeClr val="bg1"/>
              </a:solidFill>
              <a:latin typeface="Times New Roman"/>
              <a:cs typeface="Times New Roman"/>
            </a:endParaRPr>
          </a:p>
        </p:txBody>
      </p:sp>
      <p:pic>
        <p:nvPicPr>
          <p:cNvPr id="4" name="图片 3"/>
          <p:cNvPicPr>
            <a:picLocks noChangeAspect="1"/>
          </p:cNvPicPr>
          <p:nvPr/>
        </p:nvPicPr>
        <p:blipFill>
          <a:blip r:embed="rId2"/>
          <a:stretch>
            <a:fillRect/>
          </a:stretch>
        </p:blipFill>
        <p:spPr>
          <a:xfrm>
            <a:off x="11507519" y="5399753"/>
            <a:ext cx="8413338" cy="4781115"/>
          </a:xfrm>
          <a:prstGeom prst="rect">
            <a:avLst/>
          </a:prstGeom>
        </p:spPr>
      </p:pic>
      <p:pic>
        <p:nvPicPr>
          <p:cNvPr id="32" name="图片 31"/>
          <p:cNvPicPr>
            <a:picLocks noChangeAspect="1"/>
          </p:cNvPicPr>
          <p:nvPr/>
        </p:nvPicPr>
        <p:blipFill>
          <a:blip r:embed="rId3"/>
          <a:stretch>
            <a:fillRect/>
          </a:stretch>
        </p:blipFill>
        <p:spPr>
          <a:xfrm>
            <a:off x="2261639" y="2219779"/>
            <a:ext cx="6114918" cy="746360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453</TotalTime>
  <Words>711</Words>
  <Application>Microsoft Office PowerPoint</Application>
  <PresentationFormat>自定义</PresentationFormat>
  <Paragraphs>121</Paragraphs>
  <Slides>14</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Noto Sans CJK JP Regular</vt:lpstr>
      <vt:lpstr>等线</vt:lpstr>
      <vt:lpstr>宋体</vt:lpstr>
      <vt:lpstr>微软雅黑</vt:lpstr>
      <vt:lpstr>Arial</vt:lpstr>
      <vt:lpstr>Calibri</vt:lpstr>
      <vt:lpstr>Cambria Math</vt:lpstr>
      <vt:lpstr>Times New Roman</vt:lpstr>
      <vt:lpstr>Trebuchet MS</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 huihui</dc:creator>
  <cp:lastModifiedBy>kuang zhenhui</cp:lastModifiedBy>
  <cp:revision>93</cp:revision>
  <dcterms:created xsi:type="dcterms:W3CDTF">2019-06-17T10:52:00Z</dcterms:created>
  <dcterms:modified xsi:type="dcterms:W3CDTF">2019-10-21T15:12:26Z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